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40" r:id="rId31"/>
    <p:sldId id="415" r:id="rId32"/>
    <p:sldId id="416" r:id="rId33"/>
    <p:sldId id="424" r:id="rId34"/>
    <p:sldId id="417" r:id="rId35"/>
    <p:sldId id="418" r:id="rId36"/>
    <p:sldId id="419" r:id="rId37"/>
    <p:sldId id="421" r:id="rId38"/>
    <p:sldId id="426" r:id="rId39"/>
    <p:sldId id="422" r:id="rId40"/>
    <p:sldId id="423" r:id="rId41"/>
    <p:sldId id="425" r:id="rId42"/>
    <p:sldId id="427" r:id="rId43"/>
    <p:sldId id="428" r:id="rId44"/>
    <p:sldId id="429" r:id="rId45"/>
    <p:sldId id="430" r:id="rId46"/>
    <p:sldId id="436" r:id="rId47"/>
    <p:sldId id="437" r:id="rId48"/>
    <p:sldId id="438" r:id="rId49"/>
    <p:sldId id="439" r:id="rId50"/>
    <p:sldId id="431" r:id="rId51"/>
    <p:sldId id="435" r:id="rId52"/>
    <p:sldId id="433" r:id="rId53"/>
    <p:sldId id="441" r:id="rId54"/>
    <p:sldId id="442" r:id="rId55"/>
    <p:sldId id="443" r:id="rId56"/>
    <p:sldId id="444" r:id="rId57"/>
    <p:sldId id="445" r:id="rId58"/>
    <p:sldId id="449" r:id="rId59"/>
    <p:sldId id="463" r:id="rId60"/>
    <p:sldId id="466" r:id="rId61"/>
    <p:sldId id="465" r:id="rId62"/>
    <p:sldId id="464" r:id="rId63"/>
    <p:sldId id="467" r:id="rId64"/>
    <p:sldId id="468" r:id="rId65"/>
    <p:sldId id="469" r:id="rId66"/>
    <p:sldId id="472" r:id="rId67"/>
    <p:sldId id="471" r:id="rId68"/>
    <p:sldId id="470" r:id="rId69"/>
    <p:sldId id="446" r:id="rId70"/>
    <p:sldId id="447" r:id="rId71"/>
    <p:sldId id="448" r:id="rId72"/>
    <p:sldId id="450" r:id="rId73"/>
    <p:sldId id="451" r:id="rId74"/>
    <p:sldId id="452" r:id="rId75"/>
    <p:sldId id="453" r:id="rId76"/>
    <p:sldId id="454" r:id="rId77"/>
    <p:sldId id="455" r:id="rId78"/>
    <p:sldId id="462" r:id="rId79"/>
    <p:sldId id="461" r:id="rId80"/>
    <p:sldId id="460" r:id="rId81"/>
    <p:sldId id="459" r:id="rId82"/>
    <p:sldId id="458" r:id="rId83"/>
    <p:sldId id="457" r:id="rId84"/>
    <p:sldId id="456" r:id="rId85"/>
    <p:sldId id="387" r:id="rId86"/>
    <p:sldId id="336" r:id="rId87"/>
    <p:sldId id="356" r:id="rId88"/>
    <p:sldId id="357" r:id="rId89"/>
    <p:sldId id="368" r:id="rId90"/>
    <p:sldId id="371" r:id="rId91"/>
    <p:sldId id="298"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7" d="100"/>
          <a:sy n="107" d="100"/>
        </p:scale>
        <p:origin x="144"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09/02/2018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09/02/2018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09/02/2018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image" Target="../media/image881.png"/><Relationship Id="rId1" Type="http://schemas.openxmlformats.org/officeDocument/2006/relationships/slideLayout" Target="../slideLayouts/slideLayout2.xml"/><Relationship Id="rId6" Type="http://schemas.openxmlformats.org/officeDocument/2006/relationships/image" Target="../media/image921.png"/><Relationship Id="rId5" Type="http://schemas.openxmlformats.org/officeDocument/2006/relationships/image" Target="../media/image911.png"/><Relationship Id="rId4" Type="http://schemas.openxmlformats.org/officeDocument/2006/relationships/image" Target="../media/image90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80.png"/><Relationship Id="rId1" Type="http://schemas.openxmlformats.org/officeDocument/2006/relationships/slideLayout" Target="../slideLayouts/slideLayout2.xml"/><Relationship Id="rId5" Type="http://schemas.openxmlformats.org/officeDocument/2006/relationships/image" Target="../media/image910.png"/><Relationship Id="rId4" Type="http://schemas.openxmlformats.org/officeDocument/2006/relationships/image" Target="../media/image900.png"/></Relationships>
</file>

<file path=ppt/slides/_rels/slide7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523433" y="3832523"/>
            <a:ext cx="6096000" cy="2511638"/>
          </a:xfrm>
          <a:prstGeom prst="rect">
            <a:avLst/>
          </a:prstGeom>
        </p:spPr>
      </p:pic>
      <p:cxnSp>
        <p:nvCxnSpPr>
          <p:cNvPr id="6" name="Suora nuoliyhdysviiva 5">
            <a:extLst>
              <a:ext uri="{FF2B5EF4-FFF2-40B4-BE49-F238E27FC236}">
                <a16:creationId xmlns:a16="http://schemas.microsoft.com/office/drawing/2014/main" id="{DC817CED-8FAC-4DD0-962C-BDE7D1ED8A68}"/>
              </a:ext>
            </a:extLst>
          </p:cNvPr>
          <p:cNvCxnSpPr/>
          <p:nvPr/>
        </p:nvCxnSpPr>
        <p:spPr>
          <a:xfrm flipH="1">
            <a:off x="7056582" y="3537527"/>
            <a:ext cx="1034473" cy="116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iruutu 6">
            <a:extLst>
              <a:ext uri="{FF2B5EF4-FFF2-40B4-BE49-F238E27FC236}">
                <a16:creationId xmlns:a16="http://schemas.microsoft.com/office/drawing/2014/main" id="{49640E34-4D97-4595-BC24-7F6875E50AA3}"/>
              </a:ext>
            </a:extLst>
          </p:cNvPr>
          <p:cNvSpPr txBox="1"/>
          <p:nvPr/>
        </p:nvSpPr>
        <p:spPr>
          <a:xfrm>
            <a:off x="5392602" y="2881489"/>
            <a:ext cx="1406795" cy="369332"/>
          </a:xfrm>
          <a:prstGeom prst="rect">
            <a:avLst/>
          </a:prstGeom>
          <a:noFill/>
        </p:spPr>
        <p:txBody>
          <a:bodyPr wrap="none" rtlCol="0">
            <a:spAutoFit/>
          </a:bodyPr>
          <a:lstStyle/>
          <a:p>
            <a:r>
              <a:rPr lang="fi-FI" dirty="0" err="1"/>
              <a:t>Example</a:t>
            </a:r>
            <a:r>
              <a:rPr lang="fi-FI" dirty="0"/>
              <a:t>: </a:t>
            </a:r>
            <a:r>
              <a:rPr lang="fi-FI" dirty="0" err="1"/>
              <a:t>Car</a:t>
            </a:r>
            <a:endParaRPr lang="en-GB" dirty="0"/>
          </a:p>
        </p:txBody>
      </p:sp>
    </p:spTree>
    <p:extLst>
      <p:ext uri="{BB962C8B-B14F-4D97-AF65-F5344CB8AC3E}">
        <p14:creationId xmlns:p14="http://schemas.microsoft.com/office/powerpoint/2010/main" val="32988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7" name="Tekstiruutu 6">
            <a:extLst>
              <a:ext uri="{FF2B5EF4-FFF2-40B4-BE49-F238E27FC236}">
                <a16:creationId xmlns:a16="http://schemas.microsoft.com/office/drawing/2014/main" id="{49640E34-4D97-4595-BC24-7F6875E50AA3}"/>
              </a:ext>
            </a:extLst>
          </p:cNvPr>
          <p:cNvSpPr txBox="1"/>
          <p:nvPr/>
        </p:nvSpPr>
        <p:spPr>
          <a:xfrm>
            <a:off x="4996618" y="239889"/>
            <a:ext cx="3094437" cy="369332"/>
          </a:xfrm>
          <a:prstGeom prst="rect">
            <a:avLst/>
          </a:prstGeom>
          <a:noFill/>
        </p:spPr>
        <p:txBody>
          <a:bodyPr wrap="none" rtlCol="0">
            <a:spAutoFit/>
          </a:bodyPr>
          <a:lstStyle/>
          <a:p>
            <a:r>
              <a:rPr lang="fi-FI" dirty="0" err="1"/>
              <a:t>Example</a:t>
            </a:r>
            <a:r>
              <a:rPr lang="fi-FI" dirty="0"/>
              <a:t> 2: </a:t>
            </a:r>
            <a:r>
              <a:rPr lang="fi-FI" dirty="0" err="1"/>
              <a:t>Slow</a:t>
            </a:r>
            <a:r>
              <a:rPr lang="fi-FI" dirty="0"/>
              <a:t> </a:t>
            </a:r>
            <a:r>
              <a:rPr lang="fi-FI" dirty="0" err="1"/>
              <a:t>moving</a:t>
            </a:r>
            <a:r>
              <a:rPr lang="fi-FI" dirty="0"/>
              <a:t> </a:t>
            </a:r>
            <a:r>
              <a:rPr lang="fi-FI" dirty="0" err="1"/>
              <a:t>object</a:t>
            </a:r>
            <a:endParaRPr lang="en-GB" dirty="0"/>
          </a:p>
        </p:txBody>
      </p:sp>
      <p:pic>
        <p:nvPicPr>
          <p:cNvPr id="8" name="Kuva 7">
            <a:extLst>
              <a:ext uri="{FF2B5EF4-FFF2-40B4-BE49-F238E27FC236}">
                <a16:creationId xmlns:a16="http://schemas.microsoft.com/office/drawing/2014/main" id="{676CE566-6A23-4D44-84BD-B0FE3D574DC2}"/>
              </a:ext>
            </a:extLst>
          </p:cNvPr>
          <p:cNvPicPr>
            <a:picLocks noChangeAspect="1"/>
          </p:cNvPicPr>
          <p:nvPr/>
        </p:nvPicPr>
        <p:blipFill>
          <a:blip r:embed="rId2"/>
          <a:stretch>
            <a:fillRect/>
          </a:stretch>
        </p:blipFill>
        <p:spPr>
          <a:xfrm>
            <a:off x="5088981" y="979054"/>
            <a:ext cx="5578764" cy="2336107"/>
          </a:xfrm>
          <a:prstGeom prst="rect">
            <a:avLst/>
          </a:prstGeom>
        </p:spPr>
      </p:pic>
      <p:pic>
        <p:nvPicPr>
          <p:cNvPr id="9" name="Kuva 8">
            <a:extLst>
              <a:ext uri="{FF2B5EF4-FFF2-40B4-BE49-F238E27FC236}">
                <a16:creationId xmlns:a16="http://schemas.microsoft.com/office/drawing/2014/main" id="{4317A57A-18AB-4589-B65F-5D45D7C5DAE9}"/>
              </a:ext>
            </a:extLst>
          </p:cNvPr>
          <p:cNvPicPr>
            <a:picLocks noChangeAspect="1"/>
          </p:cNvPicPr>
          <p:nvPr/>
        </p:nvPicPr>
        <p:blipFill>
          <a:blip r:embed="rId3"/>
          <a:stretch>
            <a:fillRect/>
          </a:stretch>
        </p:blipFill>
        <p:spPr>
          <a:xfrm>
            <a:off x="5088981" y="3672149"/>
            <a:ext cx="3743236" cy="2779369"/>
          </a:xfrm>
          <a:prstGeom prst="rect">
            <a:avLst/>
          </a:prstGeom>
        </p:spPr>
      </p:pic>
    </p:spTree>
    <p:extLst>
      <p:ext uri="{BB962C8B-B14F-4D97-AF65-F5344CB8AC3E}">
        <p14:creationId xmlns:p14="http://schemas.microsoft.com/office/powerpoint/2010/main" val="7020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51E2EB1-8B6F-4C55-A3EA-325B62A6677B}"/>
              </a:ext>
            </a:extLst>
          </p:cNvPr>
          <p:cNvPicPr>
            <a:picLocks noChangeAspect="1"/>
          </p:cNvPicPr>
          <p:nvPr/>
        </p:nvPicPr>
        <p:blipFill>
          <a:blip r:embed="rId2"/>
          <a:stretch>
            <a:fillRect/>
          </a:stretch>
        </p:blipFill>
        <p:spPr>
          <a:xfrm>
            <a:off x="6096000" y="321177"/>
            <a:ext cx="4075289" cy="6002042"/>
          </a:xfrm>
          <a:prstGeom prst="rect">
            <a:avLst/>
          </a:prstGeom>
        </p:spPr>
      </p:pic>
      <p:cxnSp>
        <p:nvCxnSpPr>
          <p:cNvPr id="4" name="Suora nuoliyhdysviiva 3">
            <a:extLst>
              <a:ext uri="{FF2B5EF4-FFF2-40B4-BE49-F238E27FC236}">
                <a16:creationId xmlns:a16="http://schemas.microsoft.com/office/drawing/2014/main" id="{8A3DF51D-C920-48F2-BE92-16E9A5FE9397}"/>
              </a:ext>
            </a:extLst>
          </p:cNvPr>
          <p:cNvCxnSpPr/>
          <p:nvPr/>
        </p:nvCxnSpPr>
        <p:spPr>
          <a:xfrm flipH="1">
            <a:off x="7450667" y="3910267"/>
            <a:ext cx="3036711" cy="34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iruutu 5">
            <a:extLst>
              <a:ext uri="{FF2B5EF4-FFF2-40B4-BE49-F238E27FC236}">
                <a16:creationId xmlns:a16="http://schemas.microsoft.com/office/drawing/2014/main" id="{BA44512D-C40B-4F1C-A121-54328B2F5453}"/>
              </a:ext>
            </a:extLst>
          </p:cNvPr>
          <p:cNvSpPr txBox="1"/>
          <p:nvPr/>
        </p:nvSpPr>
        <p:spPr>
          <a:xfrm>
            <a:off x="10487378" y="4048162"/>
            <a:ext cx="1042273" cy="415498"/>
          </a:xfrm>
          <a:prstGeom prst="rect">
            <a:avLst/>
          </a:prstGeom>
          <a:noFill/>
        </p:spPr>
        <p:txBody>
          <a:bodyPr wrap="none" rtlCol="0">
            <a:spAutoFit/>
          </a:bodyPr>
          <a:lstStyle/>
          <a:p>
            <a:r>
              <a:rPr lang="fi-FI" sz="1050" dirty="0" err="1"/>
              <a:t>Takes</a:t>
            </a:r>
            <a:r>
              <a:rPr lang="fi-FI" sz="1050" dirty="0"/>
              <a:t> long </a:t>
            </a:r>
            <a:r>
              <a:rPr lang="fi-FI" sz="1050" dirty="0" err="1"/>
              <a:t>time</a:t>
            </a:r>
            <a:br>
              <a:rPr lang="fi-FI" sz="1050" dirty="0"/>
            </a:br>
            <a:r>
              <a:rPr lang="fi-FI" sz="1050" dirty="0"/>
              <a:t>to </a:t>
            </a:r>
            <a:r>
              <a:rPr lang="fi-FI" sz="1050" dirty="0" err="1"/>
              <a:t>settle</a:t>
            </a:r>
            <a:endParaRPr lang="en-GB" sz="1050" dirty="0"/>
          </a:p>
        </p:txBody>
      </p:sp>
    </p:spTree>
    <p:extLst>
      <p:ext uri="{BB962C8B-B14F-4D97-AF65-F5344CB8AC3E}">
        <p14:creationId xmlns:p14="http://schemas.microsoft.com/office/powerpoint/2010/main" val="3669950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34E95ED8-9FE5-4AAB-A481-970C53AA749E}"/>
              </a:ext>
            </a:extLst>
          </p:cNvPr>
          <p:cNvPicPr>
            <a:picLocks noChangeAspect="1"/>
          </p:cNvPicPr>
          <p:nvPr/>
        </p:nvPicPr>
        <p:blipFill>
          <a:blip r:embed="rId2"/>
          <a:stretch>
            <a:fillRect/>
          </a:stretch>
        </p:blipFill>
        <p:spPr>
          <a:xfrm>
            <a:off x="5751869" y="307614"/>
            <a:ext cx="4332307" cy="6193115"/>
          </a:xfrm>
          <a:prstGeom prst="rect">
            <a:avLst/>
          </a:prstGeom>
        </p:spPr>
      </p:pic>
    </p:spTree>
    <p:extLst>
      <p:ext uri="{BB962C8B-B14F-4D97-AF65-F5344CB8AC3E}">
        <p14:creationId xmlns:p14="http://schemas.microsoft.com/office/powerpoint/2010/main" val="2714333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EAB36C9-D057-4E65-9236-EDDCCABA177D}"/>
              </a:ext>
            </a:extLst>
          </p:cNvPr>
          <p:cNvPicPr>
            <a:picLocks noChangeAspect="1"/>
          </p:cNvPicPr>
          <p:nvPr/>
        </p:nvPicPr>
        <p:blipFill>
          <a:blip r:embed="rId2"/>
          <a:stretch>
            <a:fillRect/>
          </a:stretch>
        </p:blipFill>
        <p:spPr>
          <a:xfrm>
            <a:off x="6073422" y="186372"/>
            <a:ext cx="4314567" cy="6314357"/>
          </a:xfrm>
          <a:prstGeom prst="rect">
            <a:avLst/>
          </a:prstGeom>
        </p:spPr>
      </p:pic>
    </p:spTree>
    <p:extLst>
      <p:ext uri="{BB962C8B-B14F-4D97-AF65-F5344CB8AC3E}">
        <p14:creationId xmlns:p14="http://schemas.microsoft.com/office/powerpoint/2010/main" val="292282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Probabilistic Model for Body</a:t>
            </a:r>
          </a:p>
        </p:txBody>
      </p:sp>
      <p:sp>
        <p:nvSpPr>
          <p:cNvPr id="4" name="Tekstiruutu 3">
            <a:extLst>
              <a:ext uri="{FF2B5EF4-FFF2-40B4-BE49-F238E27FC236}">
                <a16:creationId xmlns:a16="http://schemas.microsoft.com/office/drawing/2014/main" id="{979F776F-983C-414C-9C1B-D66065A1E65F}"/>
              </a:ext>
            </a:extLst>
          </p:cNvPr>
          <p:cNvSpPr txBox="1"/>
          <p:nvPr/>
        </p:nvSpPr>
        <p:spPr>
          <a:xfrm>
            <a:off x="5051090" y="510093"/>
            <a:ext cx="4318683" cy="1323439"/>
          </a:xfrm>
          <a:prstGeom prst="rect">
            <a:avLst/>
          </a:prstGeom>
          <a:noFill/>
        </p:spPr>
        <p:txBody>
          <a:bodyPr wrap="none" rtlCol="0">
            <a:spAutoFit/>
          </a:bodyPr>
          <a:lstStyle/>
          <a:p>
            <a:r>
              <a:rPr lang="fi-FI" sz="1600" dirty="0"/>
              <a:t>Some </a:t>
            </a:r>
            <a:r>
              <a:rPr lang="fi-FI" sz="1600" dirty="0" err="1"/>
              <a:t>form</a:t>
            </a:r>
            <a:r>
              <a:rPr lang="fi-FI" sz="1600" dirty="0"/>
              <a:t> of </a:t>
            </a:r>
            <a:r>
              <a:rPr lang="fi-FI" sz="1600" dirty="0" err="1"/>
              <a:t>spatial</a:t>
            </a:r>
            <a:r>
              <a:rPr lang="fi-FI" sz="1600" dirty="0"/>
              <a:t> </a:t>
            </a:r>
            <a:r>
              <a:rPr lang="fi-FI" sz="1600" dirty="0" err="1"/>
              <a:t>simplification</a:t>
            </a:r>
            <a:r>
              <a:rPr lang="fi-FI" sz="1600" dirty="0"/>
              <a:t> is </a:t>
            </a:r>
            <a:r>
              <a:rPr lang="fi-FI" sz="1600" dirty="0" err="1"/>
              <a:t>needed</a:t>
            </a:r>
            <a:r>
              <a:rPr lang="fi-FI" sz="1600" dirty="0"/>
              <a:t>, </a:t>
            </a:r>
            <a:r>
              <a:rPr lang="fi-FI" sz="1600" dirty="0" err="1"/>
              <a:t>like</a:t>
            </a:r>
            <a:endParaRPr lang="fi-FI" sz="1600" dirty="0"/>
          </a:p>
          <a:p>
            <a:pPr marL="285750" indent="-285750">
              <a:buFont typeface="Arial" panose="020B0604020202020204" pitchFamily="34" charset="0"/>
              <a:buChar char="•"/>
            </a:pPr>
            <a:r>
              <a:rPr lang="fi-FI" sz="1600" dirty="0" err="1"/>
              <a:t>cube</a:t>
            </a:r>
            <a:endParaRPr lang="fi-FI" sz="1600" dirty="0"/>
          </a:p>
          <a:p>
            <a:pPr marL="285750" indent="-285750">
              <a:buFont typeface="Arial" panose="020B0604020202020204" pitchFamily="34" charset="0"/>
              <a:buChar char="•"/>
            </a:pPr>
            <a:r>
              <a:rPr lang="fi-FI" sz="1600" dirty="0" err="1"/>
              <a:t>rectangular</a:t>
            </a:r>
            <a:r>
              <a:rPr lang="fi-FI" sz="1600" dirty="0"/>
              <a:t> </a:t>
            </a:r>
            <a:r>
              <a:rPr lang="fi-FI" sz="1600" dirty="0" err="1"/>
              <a:t>prism</a:t>
            </a:r>
            <a:endParaRPr lang="fi-FI" sz="1600" dirty="0"/>
          </a:p>
          <a:p>
            <a:pPr marL="285750" indent="-285750">
              <a:buFont typeface="Arial" panose="020B0604020202020204" pitchFamily="34" charset="0"/>
              <a:buChar char="•"/>
            </a:pPr>
            <a:r>
              <a:rPr lang="fi-FI" sz="1600" dirty="0" err="1"/>
              <a:t>cylinder</a:t>
            </a:r>
            <a:endParaRPr lang="fi-FI" sz="1600" dirty="0"/>
          </a:p>
          <a:p>
            <a:pPr marL="285750" indent="-285750">
              <a:buFont typeface="Arial" panose="020B0604020202020204" pitchFamily="34" charset="0"/>
              <a:buChar char="•"/>
            </a:pPr>
            <a:r>
              <a:rPr lang="fi-FI" sz="1600" dirty="0" err="1">
                <a:solidFill>
                  <a:schemeClr val="accent6">
                    <a:lumMod val="75000"/>
                  </a:schemeClr>
                </a:solidFill>
              </a:rPr>
              <a:t>sphere</a:t>
            </a:r>
            <a:r>
              <a:rPr lang="fi-FI" sz="1600" dirty="0"/>
              <a:t> (</a:t>
            </a:r>
            <a:r>
              <a:rPr lang="fi-FI" sz="1600" dirty="0" err="1"/>
              <a:t>probably</a:t>
            </a:r>
            <a:r>
              <a:rPr lang="fi-FI" sz="1600" dirty="0"/>
              <a:t> </a:t>
            </a:r>
            <a:r>
              <a:rPr lang="fi-FI" sz="1600" dirty="0" err="1"/>
              <a:t>the</a:t>
            </a:r>
            <a:r>
              <a:rPr lang="fi-FI" sz="1600" dirty="0"/>
              <a:t> </a:t>
            </a:r>
            <a:r>
              <a:rPr lang="fi-FI" sz="1600" dirty="0" err="1"/>
              <a:t>easiest</a:t>
            </a:r>
            <a:r>
              <a:rPr lang="fi-FI" sz="1600" dirty="0"/>
              <a:t> </a:t>
            </a:r>
            <a:r>
              <a:rPr lang="fi-FI" sz="1600" dirty="0" err="1"/>
              <a:t>math</a:t>
            </a:r>
            <a:r>
              <a:rPr lang="fi-FI" sz="1600" dirty="0"/>
              <a:t>)</a:t>
            </a:r>
            <a:endParaRPr lang="en-GB" sz="1600" dirty="0"/>
          </a:p>
        </p:txBody>
      </p:sp>
      <p:pic>
        <p:nvPicPr>
          <p:cNvPr id="1026" name="Picture 2" descr="Image result for man in bubble">
            <a:extLst>
              <a:ext uri="{FF2B5EF4-FFF2-40B4-BE49-F238E27FC236}">
                <a16:creationId xmlns:a16="http://schemas.microsoft.com/office/drawing/2014/main" id="{809A4049-B529-476B-AFE5-724B06C82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515" y="1050022"/>
            <a:ext cx="1646631" cy="162496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i 5">
            <a:extLst>
              <a:ext uri="{FF2B5EF4-FFF2-40B4-BE49-F238E27FC236}">
                <a16:creationId xmlns:a16="http://schemas.microsoft.com/office/drawing/2014/main" id="{B36BB73E-D6AF-4362-8852-71763ED795E2}"/>
              </a:ext>
            </a:extLst>
          </p:cNvPr>
          <p:cNvSpPr/>
          <p:nvPr/>
        </p:nvSpPr>
        <p:spPr>
          <a:xfrm>
            <a:off x="7076384" y="3026180"/>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uora nuoliyhdysviiva 16">
            <a:extLst>
              <a:ext uri="{FF2B5EF4-FFF2-40B4-BE49-F238E27FC236}">
                <a16:creationId xmlns:a16="http://schemas.microsoft.com/office/drawing/2014/main" id="{1F0657C6-8B71-4C5E-9FDA-9E1ABBB60473}"/>
              </a:ext>
            </a:extLst>
          </p:cNvPr>
          <p:cNvCxnSpPr/>
          <p:nvPr/>
        </p:nvCxnSpPr>
        <p:spPr>
          <a:xfrm flipV="1">
            <a:off x="5978456" y="4626747"/>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27E8721B-BF14-454A-ADD4-AC3BD0EE48AC}"/>
              </a:ext>
            </a:extLst>
          </p:cNvPr>
          <p:cNvCxnSpPr/>
          <p:nvPr/>
        </p:nvCxnSpPr>
        <p:spPr>
          <a:xfrm>
            <a:off x="5985130" y="5622628"/>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D545824E-3CA2-4178-8A4D-FAE4EA03A9A8}"/>
              </a:ext>
            </a:extLst>
          </p:cNvPr>
          <p:cNvCxnSpPr/>
          <p:nvPr/>
        </p:nvCxnSpPr>
        <p:spPr>
          <a:xfrm flipH="1">
            <a:off x="5491221" y="5622628"/>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kstiruutu 32">
            <a:extLst>
              <a:ext uri="{FF2B5EF4-FFF2-40B4-BE49-F238E27FC236}">
                <a16:creationId xmlns:a16="http://schemas.microsoft.com/office/drawing/2014/main" id="{5584B17A-476E-4AFC-8306-99E4669BD57C}"/>
              </a:ext>
            </a:extLst>
          </p:cNvPr>
          <p:cNvSpPr txBox="1"/>
          <p:nvPr/>
        </p:nvSpPr>
        <p:spPr>
          <a:xfrm>
            <a:off x="7090046" y="5649346"/>
            <a:ext cx="240772" cy="246221"/>
          </a:xfrm>
          <a:prstGeom prst="rect">
            <a:avLst/>
          </a:prstGeom>
          <a:noFill/>
        </p:spPr>
        <p:txBody>
          <a:bodyPr wrap="none" rtlCol="0">
            <a:spAutoFit/>
          </a:bodyPr>
          <a:lstStyle/>
          <a:p>
            <a:r>
              <a:rPr lang="fi-FI" sz="1000" dirty="0"/>
              <a:t>x</a:t>
            </a:r>
            <a:endParaRPr lang="en-GB" sz="1000" dirty="0"/>
          </a:p>
        </p:txBody>
      </p:sp>
      <p:sp>
        <p:nvSpPr>
          <p:cNvPr id="34" name="Tekstiruutu 33">
            <a:extLst>
              <a:ext uri="{FF2B5EF4-FFF2-40B4-BE49-F238E27FC236}">
                <a16:creationId xmlns:a16="http://schemas.microsoft.com/office/drawing/2014/main" id="{B766858B-8513-416A-9173-AF5407A22370}"/>
              </a:ext>
            </a:extLst>
          </p:cNvPr>
          <p:cNvSpPr txBox="1"/>
          <p:nvPr/>
        </p:nvSpPr>
        <p:spPr>
          <a:xfrm>
            <a:off x="5494066" y="5941567"/>
            <a:ext cx="235962" cy="246221"/>
          </a:xfrm>
          <a:prstGeom prst="rect">
            <a:avLst/>
          </a:prstGeom>
          <a:noFill/>
        </p:spPr>
        <p:txBody>
          <a:bodyPr wrap="none" rtlCol="0">
            <a:spAutoFit/>
          </a:bodyPr>
          <a:lstStyle/>
          <a:p>
            <a:r>
              <a:rPr lang="fi-FI" sz="1000" dirty="0"/>
              <a:t>z</a:t>
            </a:r>
            <a:endParaRPr lang="en-GB" sz="1000" dirty="0"/>
          </a:p>
        </p:txBody>
      </p:sp>
      <p:sp>
        <p:nvSpPr>
          <p:cNvPr id="38" name="Tekstiruutu 37">
            <a:extLst>
              <a:ext uri="{FF2B5EF4-FFF2-40B4-BE49-F238E27FC236}">
                <a16:creationId xmlns:a16="http://schemas.microsoft.com/office/drawing/2014/main" id="{EA36DC43-CBFB-4BC0-A049-CC7DA2929001}"/>
              </a:ext>
            </a:extLst>
          </p:cNvPr>
          <p:cNvSpPr txBox="1"/>
          <p:nvPr/>
        </p:nvSpPr>
        <p:spPr>
          <a:xfrm>
            <a:off x="5724022" y="4533306"/>
            <a:ext cx="242374" cy="246221"/>
          </a:xfrm>
          <a:prstGeom prst="rect">
            <a:avLst/>
          </a:prstGeom>
          <a:noFill/>
        </p:spPr>
        <p:txBody>
          <a:bodyPr wrap="none" rtlCol="0">
            <a:spAutoFit/>
          </a:bodyPr>
          <a:lstStyle/>
          <a:p>
            <a:r>
              <a:rPr lang="fi-FI" sz="1000" dirty="0"/>
              <a:t>y</a:t>
            </a:r>
            <a:endParaRPr lang="en-GB" sz="1000" dirty="0"/>
          </a:p>
        </p:txBody>
      </p:sp>
      <p:sp>
        <p:nvSpPr>
          <p:cNvPr id="8" name="Ellipsi 7">
            <a:extLst>
              <a:ext uri="{FF2B5EF4-FFF2-40B4-BE49-F238E27FC236}">
                <a16:creationId xmlns:a16="http://schemas.microsoft.com/office/drawing/2014/main" id="{D7290262-5DA5-4746-B461-E5621F1C2912}"/>
              </a:ext>
            </a:extLst>
          </p:cNvPr>
          <p:cNvSpPr/>
          <p:nvPr/>
        </p:nvSpPr>
        <p:spPr>
          <a:xfrm>
            <a:off x="7834499" y="3785337"/>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uora yhdysviiva 9">
            <a:extLst>
              <a:ext uri="{FF2B5EF4-FFF2-40B4-BE49-F238E27FC236}">
                <a16:creationId xmlns:a16="http://schemas.microsoft.com/office/drawing/2014/main" id="{AB51C488-ECD7-42FE-BF1B-9B0BEEB2EE6C}"/>
              </a:ext>
            </a:extLst>
          </p:cNvPr>
          <p:cNvCxnSpPr>
            <a:cxnSpLocks/>
            <a:endCxn id="8" idx="3"/>
          </p:cNvCxnSpPr>
          <p:nvPr/>
        </p:nvCxnSpPr>
        <p:spPr>
          <a:xfrm flipV="1">
            <a:off x="5985130" y="3872883"/>
            <a:ext cx="1864390" cy="17497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15B0463E-1F73-4ED9-A3A1-AE95CF0569F0}"/>
              </a:ext>
            </a:extLst>
          </p:cNvPr>
          <p:cNvCxnSpPr>
            <a:cxnSpLocks/>
            <a:stCxn id="8" idx="5"/>
          </p:cNvCxnSpPr>
          <p:nvPr/>
        </p:nvCxnSpPr>
        <p:spPr>
          <a:xfrm>
            <a:off x="7922045" y="3872883"/>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kstiruutu 44">
            <a:extLst>
              <a:ext uri="{FF2B5EF4-FFF2-40B4-BE49-F238E27FC236}">
                <a16:creationId xmlns:a16="http://schemas.microsoft.com/office/drawing/2014/main" id="{943957EC-E7FA-49E0-8A4E-A80719A61569}"/>
              </a:ext>
            </a:extLst>
          </p:cNvPr>
          <p:cNvSpPr txBox="1"/>
          <p:nvPr/>
        </p:nvSpPr>
        <p:spPr>
          <a:xfrm>
            <a:off x="8099423" y="3770182"/>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mc:AlternateContent xmlns:mc="http://schemas.openxmlformats.org/markup-compatibility/2006" xmlns:a14="http://schemas.microsoft.com/office/drawing/2010/main">
        <mc:Choice Requires="a14">
          <p:sp>
            <p:nvSpPr>
              <p:cNvPr id="42" name="Tekstiruutu 41">
                <a:extLst>
                  <a:ext uri="{FF2B5EF4-FFF2-40B4-BE49-F238E27FC236}">
                    <a16:creationId xmlns:a16="http://schemas.microsoft.com/office/drawing/2014/main" id="{9F52D4DC-4347-4171-8779-7B5AE53D8F64}"/>
                  </a:ext>
                </a:extLst>
              </p:cNvPr>
              <p:cNvSpPr txBox="1"/>
              <p:nvPr/>
            </p:nvSpPr>
            <p:spPr>
              <a:xfrm>
                <a:off x="8940774" y="3872883"/>
                <a:ext cx="15359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𝑠</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𝑠</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𝑠</m:t>
                      </m:r>
                      <m:r>
                        <a:rPr lang="fi-FI" sz="1400" b="0" i="1" smtClean="0">
                          <a:latin typeface="Cambria Math" panose="02040503050406030204" pitchFamily="18" charset="0"/>
                        </a:rPr>
                        <m:t>, </m:t>
                      </m:r>
                      <m:r>
                        <a:rPr lang="fi-FI" sz="1400" b="0" i="1" smtClean="0">
                          <a:latin typeface="Cambria Math" panose="02040503050406030204" pitchFamily="18" charset="0"/>
                        </a:rPr>
                        <m:t>𝑉𝑠</m:t>
                      </m:r>
                      <m:r>
                        <a:rPr lang="fi-FI" sz="1400" b="0" i="1" smtClean="0">
                          <a:latin typeface="Cambria Math" panose="02040503050406030204" pitchFamily="18" charset="0"/>
                        </a:rPr>
                        <m:t>)</m:t>
                      </m:r>
                    </m:oMath>
                  </m:oMathPara>
                </a14:m>
                <a:endParaRPr lang="en-GB" sz="1400" dirty="0"/>
              </a:p>
            </p:txBody>
          </p:sp>
        </mc:Choice>
        <mc:Fallback xmlns="">
          <p:sp>
            <p:nvSpPr>
              <p:cNvPr id="42" name="Tekstiruutu 41">
                <a:extLst>
                  <a:ext uri="{FF2B5EF4-FFF2-40B4-BE49-F238E27FC236}">
                    <a16:creationId xmlns:a16="http://schemas.microsoft.com/office/drawing/2014/main" id="{9F52D4DC-4347-4171-8779-7B5AE53D8F64}"/>
                  </a:ext>
                </a:extLst>
              </p:cNvPr>
              <p:cNvSpPr txBox="1">
                <a:spLocks noRot="1" noChangeAspect="1" noMove="1" noResize="1" noEditPoints="1" noAdjustHandles="1" noChangeArrowheads="1" noChangeShapeType="1" noTextEdit="1"/>
              </p:cNvSpPr>
              <p:nvPr/>
            </p:nvSpPr>
            <p:spPr>
              <a:xfrm>
                <a:off x="8940774" y="3872883"/>
                <a:ext cx="1535998" cy="215444"/>
              </a:xfrm>
              <a:prstGeom prst="rect">
                <a:avLst/>
              </a:prstGeom>
              <a:blipFill>
                <a:blip r:embed="rId3"/>
                <a:stretch>
                  <a:fillRect l="-397" r="-1587" b="-30556"/>
                </a:stretch>
              </a:blipFill>
            </p:spPr>
            <p:txBody>
              <a:bodyPr/>
              <a:lstStyle/>
              <a:p>
                <a:r>
                  <a:rPr lang="en-GB">
                    <a:noFill/>
                  </a:rPr>
                  <a:t> </a:t>
                </a:r>
              </a:p>
            </p:txBody>
          </p:sp>
        </mc:Fallback>
      </mc:AlternateContent>
      <p:cxnSp>
        <p:nvCxnSpPr>
          <p:cNvPr id="44" name="Suora nuoliyhdysviiva 43">
            <a:extLst>
              <a:ext uri="{FF2B5EF4-FFF2-40B4-BE49-F238E27FC236}">
                <a16:creationId xmlns:a16="http://schemas.microsoft.com/office/drawing/2014/main" id="{4B8FA6D4-D875-4828-9010-15AA83DD9AB6}"/>
              </a:ext>
            </a:extLst>
          </p:cNvPr>
          <p:cNvCxnSpPr>
            <a:cxnSpLocks/>
          </p:cNvCxnSpPr>
          <p:nvPr/>
        </p:nvCxnSpPr>
        <p:spPr>
          <a:xfrm flipH="1">
            <a:off x="10126980" y="3410953"/>
            <a:ext cx="525780" cy="42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kstiruutu 46">
            <a:extLst>
              <a:ext uri="{FF2B5EF4-FFF2-40B4-BE49-F238E27FC236}">
                <a16:creationId xmlns:a16="http://schemas.microsoft.com/office/drawing/2014/main" id="{EE096274-4D1A-4A86-8091-9EB6B89A3837}"/>
              </a:ext>
            </a:extLst>
          </p:cNvPr>
          <p:cNvSpPr txBox="1"/>
          <p:nvPr/>
        </p:nvSpPr>
        <p:spPr>
          <a:xfrm>
            <a:off x="10037614" y="3152001"/>
            <a:ext cx="1555747" cy="276999"/>
          </a:xfrm>
          <a:prstGeom prst="rect">
            <a:avLst/>
          </a:prstGeom>
          <a:noFill/>
        </p:spPr>
        <p:txBody>
          <a:bodyPr wrap="none" rtlCol="0">
            <a:spAutoFit/>
          </a:bodyPr>
          <a:lstStyle/>
          <a:p>
            <a:r>
              <a:rPr lang="fi-FI" sz="1200" dirty="0" err="1"/>
              <a:t>From</a:t>
            </a:r>
            <a:r>
              <a:rPr lang="fi-FI" sz="1200" dirty="0"/>
              <a:t> </a:t>
            </a:r>
            <a:r>
              <a:rPr lang="fi-FI" sz="1200" dirty="0" err="1"/>
              <a:t>state</a:t>
            </a:r>
            <a:r>
              <a:rPr lang="fi-FI" sz="1200" dirty="0"/>
              <a:t> </a:t>
            </a:r>
            <a:r>
              <a:rPr lang="fi-FI" sz="1200" dirty="0" err="1"/>
              <a:t>estimation</a:t>
            </a:r>
            <a:endParaRPr lang="en-GB" sz="1200" dirty="0"/>
          </a:p>
        </p:txBody>
      </p:sp>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DFC098B4-CC99-47D1-8B1B-405D6C34E335}"/>
                  </a:ext>
                </a:extLst>
              </p:cNvPr>
              <p:cNvSpPr txBox="1"/>
              <p:nvPr/>
            </p:nvSpPr>
            <p:spPr>
              <a:xfrm>
                <a:off x="8940774" y="4276406"/>
                <a:ext cx="183056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𝑟</m:t>
                          </m:r>
                          <m:r>
                            <a:rPr lang="fi-FI" sz="1400" b="0" i="1" baseline="-25000" smtClean="0">
                              <a:latin typeface="Cambria Math" panose="02040503050406030204" pitchFamily="18" charset="0"/>
                            </a:rPr>
                            <m:t>𝑐</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𝑟𝑐</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 </m:t>
                      </m:r>
                      <m:r>
                        <a:rPr lang="fi-FI" sz="1400" b="0" i="1" smtClean="0">
                          <a:latin typeface="Cambria Math" panose="02040503050406030204" pitchFamily="18" charset="0"/>
                        </a:rPr>
                        <m:t>𝑉𝑟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m:t>
                      </m:r>
                    </m:oMath>
                  </m:oMathPara>
                </a14:m>
                <a:endParaRPr lang="en-GB" sz="1400" dirty="0"/>
              </a:p>
            </p:txBody>
          </p:sp>
        </mc:Choice>
        <mc:Fallback xmlns="">
          <p:sp>
            <p:nvSpPr>
              <p:cNvPr id="51" name="Tekstiruutu 50">
                <a:extLst>
                  <a:ext uri="{FF2B5EF4-FFF2-40B4-BE49-F238E27FC236}">
                    <a16:creationId xmlns:a16="http://schemas.microsoft.com/office/drawing/2014/main" id="{DFC098B4-CC99-47D1-8B1B-405D6C34E335}"/>
                  </a:ext>
                </a:extLst>
              </p:cNvPr>
              <p:cNvSpPr txBox="1">
                <a:spLocks noRot="1" noChangeAspect="1" noMove="1" noResize="1" noEditPoints="1" noAdjustHandles="1" noChangeArrowheads="1" noChangeShapeType="1" noTextEdit="1"/>
              </p:cNvSpPr>
              <p:nvPr/>
            </p:nvSpPr>
            <p:spPr>
              <a:xfrm>
                <a:off x="8940774" y="4276406"/>
                <a:ext cx="1830565" cy="215444"/>
              </a:xfrm>
              <a:prstGeom prst="rect">
                <a:avLst/>
              </a:prstGeom>
              <a:blipFill>
                <a:blip r:embed="rId4"/>
                <a:stretch>
                  <a:fillRect l="-1000" r="-2000" b="-31429"/>
                </a:stretch>
              </a:blipFill>
            </p:spPr>
            <p:txBody>
              <a:bodyPr/>
              <a:lstStyle/>
              <a:p>
                <a:r>
                  <a:rPr lang="en-GB">
                    <a:noFill/>
                  </a:rPr>
                  <a:t> </a:t>
                </a:r>
              </a:p>
            </p:txBody>
          </p:sp>
        </mc:Fallback>
      </mc:AlternateContent>
      <p:sp>
        <p:nvSpPr>
          <p:cNvPr id="52" name="Tekstiruutu 51">
            <a:extLst>
              <a:ext uri="{FF2B5EF4-FFF2-40B4-BE49-F238E27FC236}">
                <a16:creationId xmlns:a16="http://schemas.microsoft.com/office/drawing/2014/main" id="{950E1380-5226-4A1B-9815-8E8933A2D46D}"/>
              </a:ext>
            </a:extLst>
          </p:cNvPr>
          <p:cNvSpPr txBox="1"/>
          <p:nvPr/>
        </p:nvSpPr>
        <p:spPr>
          <a:xfrm>
            <a:off x="10243354" y="4777095"/>
            <a:ext cx="1519968" cy="276999"/>
          </a:xfrm>
          <a:prstGeom prst="rect">
            <a:avLst/>
          </a:prstGeom>
          <a:noFill/>
        </p:spPr>
        <p:txBody>
          <a:bodyPr wrap="none" rtlCol="0">
            <a:spAutoFit/>
          </a:bodyPr>
          <a:lstStyle/>
          <a:p>
            <a:r>
              <a:rPr lang="fi-FI" sz="1200" dirty="0"/>
              <a:t>Class </a:t>
            </a:r>
            <a:r>
              <a:rPr lang="fi-FI" sz="1200" dirty="0" err="1"/>
              <a:t>specific</a:t>
            </a:r>
            <a:r>
              <a:rPr lang="fi-FI" sz="1200" dirty="0"/>
              <a:t>, a priori</a:t>
            </a:r>
            <a:endParaRPr lang="en-GB" sz="1200" dirty="0"/>
          </a:p>
        </p:txBody>
      </p:sp>
      <p:cxnSp>
        <p:nvCxnSpPr>
          <p:cNvPr id="53" name="Suora nuoliyhdysviiva 52">
            <a:extLst>
              <a:ext uri="{FF2B5EF4-FFF2-40B4-BE49-F238E27FC236}">
                <a16:creationId xmlns:a16="http://schemas.microsoft.com/office/drawing/2014/main" id="{F6ECAB82-9BE0-4138-AEDD-83657149ACD2}"/>
              </a:ext>
            </a:extLst>
          </p:cNvPr>
          <p:cNvCxnSpPr>
            <a:cxnSpLocks/>
            <a:stCxn id="52" idx="0"/>
          </p:cNvCxnSpPr>
          <p:nvPr/>
        </p:nvCxnSpPr>
        <p:spPr>
          <a:xfrm flipH="1" flipV="1">
            <a:off x="10355830" y="4561163"/>
            <a:ext cx="647508" cy="215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A3931A30-BF89-4FBF-BACE-215CBCA343E9}"/>
              </a:ext>
            </a:extLst>
          </p:cNvPr>
          <p:cNvCxnSpPr>
            <a:cxnSpLocks/>
            <a:stCxn id="8" idx="0"/>
          </p:cNvCxnSpPr>
          <p:nvPr/>
        </p:nvCxnSpPr>
        <p:spPr>
          <a:xfrm flipH="1" flipV="1">
            <a:off x="7834499" y="3410955"/>
            <a:ext cx="51284" cy="3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03510C1D-8E10-4647-9F7F-AF3BDE88FCDF}"/>
              </a:ext>
            </a:extLst>
          </p:cNvPr>
          <p:cNvSpPr txBox="1"/>
          <p:nvPr/>
        </p:nvSpPr>
        <p:spPr>
          <a:xfrm>
            <a:off x="7667026" y="3646838"/>
            <a:ext cx="245580" cy="276999"/>
          </a:xfrm>
          <a:prstGeom prst="rect">
            <a:avLst/>
          </a:prstGeom>
          <a:noFill/>
        </p:spPr>
        <p:txBody>
          <a:bodyPr wrap="none" rtlCol="0">
            <a:spAutoFit/>
          </a:bodyPr>
          <a:lstStyle/>
          <a:p>
            <a:r>
              <a:rPr lang="fi-FI" sz="1200" dirty="0"/>
              <a:t>s</a:t>
            </a:r>
            <a:endParaRPr lang="en-GB" sz="1200" baseline="-25000" dirty="0"/>
          </a:p>
        </p:txBody>
      </p:sp>
      <p:pic>
        <p:nvPicPr>
          <p:cNvPr id="16" name="Kuva 15">
            <a:extLst>
              <a:ext uri="{FF2B5EF4-FFF2-40B4-BE49-F238E27FC236}">
                <a16:creationId xmlns:a16="http://schemas.microsoft.com/office/drawing/2014/main" id="{CBFF1A98-E2E6-4638-B887-403B65364EE5}"/>
              </a:ext>
            </a:extLst>
          </p:cNvPr>
          <p:cNvPicPr>
            <a:picLocks noChangeAspect="1"/>
          </p:cNvPicPr>
          <p:nvPr/>
        </p:nvPicPr>
        <p:blipFill>
          <a:blip r:embed="rId5"/>
          <a:stretch>
            <a:fillRect/>
          </a:stretch>
        </p:blipFill>
        <p:spPr>
          <a:xfrm>
            <a:off x="8109163" y="4791183"/>
            <a:ext cx="615315" cy="895004"/>
          </a:xfrm>
          <a:prstGeom prst="rect">
            <a:avLst/>
          </a:prstGeom>
        </p:spPr>
      </p:pic>
    </p:spTree>
    <p:extLst>
      <p:ext uri="{BB962C8B-B14F-4D97-AF65-F5344CB8AC3E}">
        <p14:creationId xmlns:p14="http://schemas.microsoft.com/office/powerpoint/2010/main" val="207411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 name="Ellipsi 2">
            <a:extLst>
              <a:ext uri="{FF2B5EF4-FFF2-40B4-BE49-F238E27FC236}">
                <a16:creationId xmlns:a16="http://schemas.microsoft.com/office/drawing/2014/main" id="{3E4BB549-4ED3-40DE-A129-7FE3007982C9}"/>
              </a:ext>
            </a:extLst>
          </p:cNvPr>
          <p:cNvSpPr/>
          <p:nvPr/>
        </p:nvSpPr>
        <p:spPr>
          <a:xfrm>
            <a:off x="5450647" y="792480"/>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i 36">
            <a:extLst>
              <a:ext uri="{FF2B5EF4-FFF2-40B4-BE49-F238E27FC236}">
                <a16:creationId xmlns:a16="http://schemas.microsoft.com/office/drawing/2014/main" id="{A7B98D2E-9A6F-4EB3-A677-0B7F5B3D5C61}"/>
              </a:ext>
            </a:extLst>
          </p:cNvPr>
          <p:cNvSpPr/>
          <p:nvPr/>
        </p:nvSpPr>
        <p:spPr>
          <a:xfrm>
            <a:off x="9122842" y="1089450"/>
            <a:ext cx="1052901" cy="1052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uora nuoliyhdysviiva 10">
            <a:extLst>
              <a:ext uri="{FF2B5EF4-FFF2-40B4-BE49-F238E27FC236}">
                <a16:creationId xmlns:a16="http://schemas.microsoft.com/office/drawing/2014/main" id="{995D8159-4FA6-495B-B734-F8C21F1B2B66}"/>
              </a:ext>
            </a:extLst>
          </p:cNvPr>
          <p:cNvCxnSpPr/>
          <p:nvPr/>
        </p:nvCxnSpPr>
        <p:spPr>
          <a:xfrm>
            <a:off x="5641147" y="998220"/>
            <a:ext cx="1120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uora nuoliyhdysviiva 39">
            <a:extLst>
              <a:ext uri="{FF2B5EF4-FFF2-40B4-BE49-F238E27FC236}">
                <a16:creationId xmlns:a16="http://schemas.microsoft.com/office/drawing/2014/main" id="{0C6D33C3-557F-44B7-8CB6-804B5BCEAB53}"/>
              </a:ext>
            </a:extLst>
          </p:cNvPr>
          <p:cNvCxnSpPr>
            <a:cxnSpLocks/>
          </p:cNvCxnSpPr>
          <p:nvPr/>
        </p:nvCxnSpPr>
        <p:spPr>
          <a:xfrm flipV="1">
            <a:off x="5961187" y="1203961"/>
            <a:ext cx="883920" cy="51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Ellipsi 40">
            <a:extLst>
              <a:ext uri="{FF2B5EF4-FFF2-40B4-BE49-F238E27FC236}">
                <a16:creationId xmlns:a16="http://schemas.microsoft.com/office/drawing/2014/main" id="{2A054C3B-C477-4A2B-925B-059376F5B94C}"/>
              </a:ext>
            </a:extLst>
          </p:cNvPr>
          <p:cNvSpPr/>
          <p:nvPr/>
        </p:nvSpPr>
        <p:spPr>
          <a:xfrm>
            <a:off x="6499556" y="796291"/>
            <a:ext cx="403860" cy="403860"/>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Ellipsi 42">
            <a:extLst>
              <a:ext uri="{FF2B5EF4-FFF2-40B4-BE49-F238E27FC236}">
                <a16:creationId xmlns:a16="http://schemas.microsoft.com/office/drawing/2014/main" id="{C45D653A-5D59-4449-A42A-590E1D60FC18}"/>
              </a:ext>
            </a:extLst>
          </p:cNvPr>
          <p:cNvSpPr/>
          <p:nvPr/>
        </p:nvSpPr>
        <p:spPr>
          <a:xfrm>
            <a:off x="6610756" y="1017270"/>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kstiruutu 45">
            <a:extLst>
              <a:ext uri="{FF2B5EF4-FFF2-40B4-BE49-F238E27FC236}">
                <a16:creationId xmlns:a16="http://schemas.microsoft.com/office/drawing/2014/main" id="{4667C07B-F9F0-4AB0-A561-5964A4037E89}"/>
              </a:ext>
            </a:extLst>
          </p:cNvPr>
          <p:cNvSpPr txBox="1"/>
          <p:nvPr/>
        </p:nvSpPr>
        <p:spPr>
          <a:xfrm>
            <a:off x="5521133" y="740271"/>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48" name="Tekstiruutu 47">
            <a:extLst>
              <a:ext uri="{FF2B5EF4-FFF2-40B4-BE49-F238E27FC236}">
                <a16:creationId xmlns:a16="http://schemas.microsoft.com/office/drawing/2014/main" id="{C792F6A1-502F-46C3-9300-FE97612EB070}"/>
              </a:ext>
            </a:extLst>
          </p:cNvPr>
          <p:cNvSpPr txBox="1"/>
          <p:nvPr/>
        </p:nvSpPr>
        <p:spPr>
          <a:xfrm>
            <a:off x="5780654" y="1591239"/>
            <a:ext cx="269626" cy="276999"/>
          </a:xfrm>
          <a:prstGeom prst="rect">
            <a:avLst/>
          </a:prstGeom>
          <a:noFill/>
        </p:spPr>
        <p:txBody>
          <a:bodyPr wrap="none" rtlCol="0">
            <a:spAutoFit/>
          </a:bodyPr>
          <a:lstStyle/>
          <a:p>
            <a:r>
              <a:rPr lang="fi-FI" sz="1200" dirty="0" err="1"/>
              <a:t>s</a:t>
            </a:r>
            <a:r>
              <a:rPr lang="fi-FI" sz="1200" baseline="-25000" dirty="0" err="1"/>
              <a:t>j</a:t>
            </a:r>
            <a:endParaRPr lang="en-GB" sz="1200" baseline="-25000" dirty="0"/>
          </a:p>
        </p:txBody>
      </p:sp>
      <p:sp>
        <p:nvSpPr>
          <p:cNvPr id="49" name="Ellipsi 48">
            <a:extLst>
              <a:ext uri="{FF2B5EF4-FFF2-40B4-BE49-F238E27FC236}">
                <a16:creationId xmlns:a16="http://schemas.microsoft.com/office/drawing/2014/main" id="{2E16CA08-9406-4AEF-8FF4-FECCCF8C450A}"/>
              </a:ext>
            </a:extLst>
          </p:cNvPr>
          <p:cNvSpPr/>
          <p:nvPr/>
        </p:nvSpPr>
        <p:spPr>
          <a:xfrm>
            <a:off x="8733781" y="540140"/>
            <a:ext cx="1052901" cy="1052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i 49">
            <a:extLst>
              <a:ext uri="{FF2B5EF4-FFF2-40B4-BE49-F238E27FC236}">
                <a16:creationId xmlns:a16="http://schemas.microsoft.com/office/drawing/2014/main" id="{49412C80-1AFB-46BD-A60F-59819707FE7D}"/>
              </a:ext>
            </a:extLst>
          </p:cNvPr>
          <p:cNvSpPr/>
          <p:nvPr/>
        </p:nvSpPr>
        <p:spPr>
          <a:xfrm>
            <a:off x="5740207" y="1546860"/>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Ellipsi 53">
            <a:extLst>
              <a:ext uri="{FF2B5EF4-FFF2-40B4-BE49-F238E27FC236}">
                <a16:creationId xmlns:a16="http://schemas.microsoft.com/office/drawing/2014/main" id="{601FAF78-50B0-4933-B5F5-E60111EC5D4D}"/>
              </a:ext>
            </a:extLst>
          </p:cNvPr>
          <p:cNvSpPr/>
          <p:nvPr/>
        </p:nvSpPr>
        <p:spPr>
          <a:xfrm>
            <a:off x="9260231" y="1042724"/>
            <a:ext cx="47731" cy="47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Ellipsi 54">
            <a:extLst>
              <a:ext uri="{FF2B5EF4-FFF2-40B4-BE49-F238E27FC236}">
                <a16:creationId xmlns:a16="http://schemas.microsoft.com/office/drawing/2014/main" id="{946D4D93-1924-44A2-BE40-C4B0A3ABAAD6}"/>
              </a:ext>
            </a:extLst>
          </p:cNvPr>
          <p:cNvSpPr/>
          <p:nvPr/>
        </p:nvSpPr>
        <p:spPr>
          <a:xfrm>
            <a:off x="9620668" y="1582519"/>
            <a:ext cx="57248" cy="57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uora nuoliyhdysviiva 21">
            <a:extLst>
              <a:ext uri="{FF2B5EF4-FFF2-40B4-BE49-F238E27FC236}">
                <a16:creationId xmlns:a16="http://schemas.microsoft.com/office/drawing/2014/main" id="{B297A680-0301-41A0-880F-E6A401BEFFAC}"/>
              </a:ext>
            </a:extLst>
          </p:cNvPr>
          <p:cNvCxnSpPr>
            <a:cxnSpLocks/>
            <a:stCxn id="54" idx="1"/>
            <a:endCxn id="55" idx="6"/>
          </p:cNvCxnSpPr>
          <p:nvPr/>
        </p:nvCxnSpPr>
        <p:spPr>
          <a:xfrm>
            <a:off x="9267221" y="1049714"/>
            <a:ext cx="410695" cy="5614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kstiruutu 55">
            <a:extLst>
              <a:ext uri="{FF2B5EF4-FFF2-40B4-BE49-F238E27FC236}">
                <a16:creationId xmlns:a16="http://schemas.microsoft.com/office/drawing/2014/main" id="{5BBC475A-D595-493B-909A-3E389977D000}"/>
              </a:ext>
            </a:extLst>
          </p:cNvPr>
          <p:cNvSpPr txBox="1"/>
          <p:nvPr/>
        </p:nvSpPr>
        <p:spPr>
          <a:xfrm>
            <a:off x="9260231" y="1258262"/>
            <a:ext cx="312906" cy="276999"/>
          </a:xfrm>
          <a:prstGeom prst="rect">
            <a:avLst/>
          </a:prstGeom>
          <a:noFill/>
        </p:spPr>
        <p:txBody>
          <a:bodyPr wrap="none" rtlCol="0">
            <a:spAutoFit/>
          </a:bodyPr>
          <a:lstStyle/>
          <a:p>
            <a:r>
              <a:rPr lang="fi-FI" sz="1200" dirty="0" err="1"/>
              <a:t>d</a:t>
            </a:r>
            <a:r>
              <a:rPr lang="fi-FI" sz="1200" baseline="-25000" dirty="0" err="1"/>
              <a:t>ij</a:t>
            </a:r>
            <a:endParaRPr lang="en-GB" sz="1200" baseline="-25000" dirty="0"/>
          </a:p>
        </p:txBody>
      </p:sp>
      <p:cxnSp>
        <p:nvCxnSpPr>
          <p:cNvPr id="57" name="Suora nuoliyhdysviiva 56">
            <a:extLst>
              <a:ext uri="{FF2B5EF4-FFF2-40B4-BE49-F238E27FC236}">
                <a16:creationId xmlns:a16="http://schemas.microsoft.com/office/drawing/2014/main" id="{6F416E13-C01A-458D-8711-A7343E517599}"/>
              </a:ext>
            </a:extLst>
          </p:cNvPr>
          <p:cNvCxnSpPr>
            <a:cxnSpLocks/>
            <a:stCxn id="54" idx="6"/>
          </p:cNvCxnSpPr>
          <p:nvPr/>
        </p:nvCxnSpPr>
        <p:spPr>
          <a:xfrm flipV="1">
            <a:off x="9307962" y="624840"/>
            <a:ext cx="218990" cy="44175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uora nuoliyhdysviiva 57">
            <a:extLst>
              <a:ext uri="{FF2B5EF4-FFF2-40B4-BE49-F238E27FC236}">
                <a16:creationId xmlns:a16="http://schemas.microsoft.com/office/drawing/2014/main" id="{2AFBCDB4-FC8C-4A5F-83D3-43D117044D3C}"/>
              </a:ext>
            </a:extLst>
          </p:cNvPr>
          <p:cNvCxnSpPr>
            <a:cxnSpLocks/>
          </p:cNvCxnSpPr>
          <p:nvPr/>
        </p:nvCxnSpPr>
        <p:spPr>
          <a:xfrm flipV="1">
            <a:off x="9379815" y="1608132"/>
            <a:ext cx="241582" cy="477978"/>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kstiruutu 59">
            <a:extLst>
              <a:ext uri="{FF2B5EF4-FFF2-40B4-BE49-F238E27FC236}">
                <a16:creationId xmlns:a16="http://schemas.microsoft.com/office/drawing/2014/main" id="{E58788DB-1542-4838-9C4B-4E1CD0E702BC}"/>
              </a:ext>
            </a:extLst>
          </p:cNvPr>
          <p:cNvSpPr txBox="1"/>
          <p:nvPr/>
        </p:nvSpPr>
        <p:spPr>
          <a:xfrm>
            <a:off x="9464215" y="1698808"/>
            <a:ext cx="261610" cy="276999"/>
          </a:xfrm>
          <a:prstGeom prst="rect">
            <a:avLst/>
          </a:prstGeom>
          <a:noFill/>
        </p:spPr>
        <p:txBody>
          <a:bodyPr wrap="none" rtlCol="0">
            <a:spAutoFit/>
          </a:bodyPr>
          <a:lstStyle/>
          <a:p>
            <a:r>
              <a:rPr lang="fi-FI" sz="1200" dirty="0" err="1"/>
              <a:t>r</a:t>
            </a:r>
            <a:r>
              <a:rPr lang="fi-FI" sz="1200" baseline="-25000" dirty="0" err="1"/>
              <a:t>j</a:t>
            </a:r>
            <a:endParaRPr lang="en-GB" sz="1200" baseline="-25000" dirty="0"/>
          </a:p>
        </p:txBody>
      </p:sp>
      <p:sp>
        <p:nvSpPr>
          <p:cNvPr id="61" name="Tekstiruutu 60">
            <a:extLst>
              <a:ext uri="{FF2B5EF4-FFF2-40B4-BE49-F238E27FC236}">
                <a16:creationId xmlns:a16="http://schemas.microsoft.com/office/drawing/2014/main" id="{CC203DCE-F05D-424B-8DB8-3D866A41A739}"/>
              </a:ext>
            </a:extLst>
          </p:cNvPr>
          <p:cNvSpPr txBox="1"/>
          <p:nvPr/>
        </p:nvSpPr>
        <p:spPr>
          <a:xfrm>
            <a:off x="9193910" y="653980"/>
            <a:ext cx="261610" cy="276999"/>
          </a:xfrm>
          <a:prstGeom prst="rect">
            <a:avLst/>
          </a:prstGeom>
          <a:noFill/>
        </p:spPr>
        <p:txBody>
          <a:bodyPr wrap="none" rtlCol="0">
            <a:spAutoFit/>
          </a:bodyPr>
          <a:lstStyle/>
          <a:p>
            <a:r>
              <a:rPr lang="fi-FI" sz="1200" dirty="0" err="1"/>
              <a:t>r</a:t>
            </a:r>
            <a:r>
              <a:rPr lang="fi-FI" sz="1200" baseline="-25000" dirty="0" err="1"/>
              <a:t>i</a:t>
            </a:r>
            <a:endParaRPr lang="en-GB" sz="1200" baseline="-25000" dirty="0"/>
          </a:p>
        </p:txBody>
      </p:sp>
      <p:sp>
        <p:nvSpPr>
          <p:cNvPr id="31" name="Tekstiruutu 30">
            <a:extLst>
              <a:ext uri="{FF2B5EF4-FFF2-40B4-BE49-F238E27FC236}">
                <a16:creationId xmlns:a16="http://schemas.microsoft.com/office/drawing/2014/main" id="{B1742F86-E910-429D-8DAA-9E6B60879E86}"/>
              </a:ext>
            </a:extLst>
          </p:cNvPr>
          <p:cNvSpPr txBox="1"/>
          <p:nvPr/>
        </p:nvSpPr>
        <p:spPr>
          <a:xfrm>
            <a:off x="10144989" y="1809111"/>
            <a:ext cx="1630575" cy="276999"/>
          </a:xfrm>
          <a:prstGeom prst="rect">
            <a:avLst/>
          </a:prstGeom>
          <a:noFill/>
        </p:spPr>
        <p:txBody>
          <a:bodyPr wrap="none" rtlCol="0">
            <a:spAutoFit/>
          </a:bodyPr>
          <a:lstStyle/>
          <a:p>
            <a:r>
              <a:rPr lang="fi-FI" sz="1200" dirty="0" err="1"/>
              <a:t>Collision</a:t>
            </a:r>
            <a:r>
              <a:rPr lang="fi-FI" sz="1200" dirty="0"/>
              <a:t> </a:t>
            </a:r>
            <a:r>
              <a:rPr lang="fi-FI" sz="1200" dirty="0" err="1"/>
              <a:t>C</a:t>
            </a:r>
            <a:r>
              <a:rPr lang="fi-FI" sz="1200" baseline="-25000" dirty="0" err="1"/>
              <a:t>ij</a:t>
            </a:r>
            <a:r>
              <a:rPr lang="fi-FI" sz="1200" dirty="0"/>
              <a:t> </a:t>
            </a:r>
            <a:r>
              <a:rPr lang="fi-FI" sz="1200" dirty="0" err="1"/>
              <a:t>if</a:t>
            </a:r>
            <a:r>
              <a:rPr lang="fi-FI" sz="1200" dirty="0"/>
              <a:t> </a:t>
            </a:r>
            <a:r>
              <a:rPr lang="fi-FI" sz="1200" dirty="0" err="1"/>
              <a:t>d</a:t>
            </a:r>
            <a:r>
              <a:rPr lang="fi-FI" sz="1200" baseline="-25000" dirty="0" err="1"/>
              <a:t>ij</a:t>
            </a:r>
            <a:r>
              <a:rPr lang="fi-FI" sz="1200" dirty="0"/>
              <a:t> &lt; </a:t>
            </a:r>
            <a:r>
              <a:rPr lang="fi-FI" sz="1200" dirty="0" err="1"/>
              <a:t>r</a:t>
            </a:r>
            <a:r>
              <a:rPr lang="fi-FI" sz="1200" baseline="-25000" dirty="0" err="1"/>
              <a:t>i</a:t>
            </a:r>
            <a:r>
              <a:rPr lang="fi-FI" sz="1200" dirty="0"/>
              <a:t> + </a:t>
            </a:r>
            <a:r>
              <a:rPr lang="fi-FI" sz="1200" dirty="0" err="1"/>
              <a:t>r</a:t>
            </a:r>
            <a:r>
              <a:rPr lang="fi-FI" sz="1200" baseline="-25000" dirty="0" err="1"/>
              <a:t>j</a:t>
            </a:r>
            <a:endParaRPr lang="en-GB" sz="1200" baseline="-25000" dirty="0"/>
          </a:p>
        </p:txBody>
      </p:sp>
      <p:pic>
        <p:nvPicPr>
          <p:cNvPr id="32" name="Kuva 31">
            <a:extLst>
              <a:ext uri="{FF2B5EF4-FFF2-40B4-BE49-F238E27FC236}">
                <a16:creationId xmlns:a16="http://schemas.microsoft.com/office/drawing/2014/main" id="{1BF05C65-7B6E-43F7-BFC5-6FBA569AAABB}"/>
              </a:ext>
            </a:extLst>
          </p:cNvPr>
          <p:cNvPicPr>
            <a:picLocks noChangeAspect="1"/>
          </p:cNvPicPr>
          <p:nvPr/>
        </p:nvPicPr>
        <p:blipFill>
          <a:blip r:embed="rId2"/>
          <a:stretch>
            <a:fillRect/>
          </a:stretch>
        </p:blipFill>
        <p:spPr>
          <a:xfrm>
            <a:off x="5749371" y="2185311"/>
            <a:ext cx="1722769" cy="634377"/>
          </a:xfrm>
          <a:prstGeom prst="rect">
            <a:avLst/>
          </a:prstGeom>
        </p:spPr>
      </p:pic>
      <p:pic>
        <p:nvPicPr>
          <p:cNvPr id="59" name="Kuva 58">
            <a:extLst>
              <a:ext uri="{FF2B5EF4-FFF2-40B4-BE49-F238E27FC236}">
                <a16:creationId xmlns:a16="http://schemas.microsoft.com/office/drawing/2014/main" id="{13395351-B3B2-4A64-8E06-671CADAEA3BD}"/>
              </a:ext>
            </a:extLst>
          </p:cNvPr>
          <p:cNvPicPr>
            <a:picLocks noChangeAspect="1"/>
          </p:cNvPicPr>
          <p:nvPr/>
        </p:nvPicPr>
        <p:blipFill>
          <a:blip r:embed="rId3"/>
          <a:stretch>
            <a:fillRect/>
          </a:stretch>
        </p:blipFill>
        <p:spPr>
          <a:xfrm>
            <a:off x="8695072" y="2248118"/>
            <a:ext cx="3019831" cy="487996"/>
          </a:xfrm>
          <a:prstGeom prst="rect">
            <a:avLst/>
          </a:prstGeom>
        </p:spPr>
      </p:pic>
      <p:sp>
        <p:nvSpPr>
          <p:cNvPr id="62" name="Tekstiruutu 61">
            <a:extLst>
              <a:ext uri="{FF2B5EF4-FFF2-40B4-BE49-F238E27FC236}">
                <a16:creationId xmlns:a16="http://schemas.microsoft.com/office/drawing/2014/main" id="{D0465E99-6FD8-420E-BC52-BABDAB27F09E}"/>
              </a:ext>
            </a:extLst>
          </p:cNvPr>
          <p:cNvSpPr txBox="1"/>
          <p:nvPr/>
        </p:nvSpPr>
        <p:spPr>
          <a:xfrm>
            <a:off x="5339499" y="3899813"/>
            <a:ext cx="1278876" cy="276999"/>
          </a:xfrm>
          <a:prstGeom prst="rect">
            <a:avLst/>
          </a:prstGeom>
          <a:noFill/>
        </p:spPr>
        <p:txBody>
          <a:bodyPr wrap="none" rtlCol="0">
            <a:spAutoFit/>
          </a:bodyPr>
          <a:lstStyle/>
          <a:p>
            <a:r>
              <a:rPr lang="fi-FI" sz="1200" dirty="0" err="1"/>
              <a:t>Random</a:t>
            </a:r>
            <a:r>
              <a:rPr lang="fi-FI" sz="1200" dirty="0"/>
              <a:t> </a:t>
            </a:r>
            <a:r>
              <a:rPr lang="fi-FI" sz="1200" dirty="0" err="1"/>
              <a:t>variable</a:t>
            </a:r>
            <a:endParaRPr lang="en-GB" sz="1200" dirty="0"/>
          </a:p>
        </p:txBody>
      </p:sp>
      <p:sp>
        <p:nvSpPr>
          <p:cNvPr id="67" name="Tekstiruutu 66">
            <a:extLst>
              <a:ext uri="{FF2B5EF4-FFF2-40B4-BE49-F238E27FC236}">
                <a16:creationId xmlns:a16="http://schemas.microsoft.com/office/drawing/2014/main" id="{3151568C-147A-48CC-A787-A933C03ED021}"/>
              </a:ext>
            </a:extLst>
          </p:cNvPr>
          <p:cNvSpPr txBox="1"/>
          <p:nvPr/>
        </p:nvSpPr>
        <p:spPr>
          <a:xfrm>
            <a:off x="7378454" y="3960751"/>
            <a:ext cx="1744388" cy="230832"/>
          </a:xfrm>
          <a:prstGeom prst="rect">
            <a:avLst/>
          </a:prstGeom>
          <a:noFill/>
        </p:spPr>
        <p:txBody>
          <a:bodyPr wrap="none" rtlCol="0">
            <a:spAutoFit/>
          </a:bodyPr>
          <a:lstStyle/>
          <a:p>
            <a:r>
              <a:rPr lang="fi-FI" sz="900" dirty="0"/>
              <a:t>t: </a:t>
            </a:r>
            <a:r>
              <a:rPr lang="fi-FI" sz="900" dirty="0" err="1"/>
              <a:t>uniform</a:t>
            </a:r>
            <a:r>
              <a:rPr lang="fi-FI" sz="900" dirty="0"/>
              <a:t> </a:t>
            </a:r>
            <a:r>
              <a:rPr lang="fi-FI" sz="900" dirty="0" err="1"/>
              <a:t>distribution</a:t>
            </a:r>
            <a:r>
              <a:rPr lang="fi-FI" sz="900" dirty="0"/>
              <a:t> on [0, </a:t>
            </a:r>
            <a:r>
              <a:rPr lang="fi-FI" sz="900" dirty="0" err="1"/>
              <a:t>t</a:t>
            </a:r>
            <a:r>
              <a:rPr lang="fi-FI" sz="900" baseline="-25000" dirty="0" err="1"/>
              <a:t>end</a:t>
            </a:r>
            <a:r>
              <a:rPr lang="fi-FI" sz="900" dirty="0"/>
              <a:t>]</a:t>
            </a:r>
            <a:endParaRPr lang="en-GB" sz="900" dirty="0"/>
          </a:p>
        </p:txBody>
      </p:sp>
      <p:pic>
        <p:nvPicPr>
          <p:cNvPr id="65" name="Kuva 64">
            <a:extLst>
              <a:ext uri="{FF2B5EF4-FFF2-40B4-BE49-F238E27FC236}">
                <a16:creationId xmlns:a16="http://schemas.microsoft.com/office/drawing/2014/main" id="{5BAF41AC-F212-46C8-B8E6-48A950FA79B8}"/>
              </a:ext>
            </a:extLst>
          </p:cNvPr>
          <p:cNvPicPr>
            <a:picLocks noChangeAspect="1"/>
          </p:cNvPicPr>
          <p:nvPr/>
        </p:nvPicPr>
        <p:blipFill>
          <a:blip r:embed="rId4"/>
          <a:stretch>
            <a:fillRect/>
          </a:stretch>
        </p:blipFill>
        <p:spPr>
          <a:xfrm>
            <a:off x="6618375" y="3054279"/>
            <a:ext cx="812062" cy="2115781"/>
          </a:xfrm>
          <a:prstGeom prst="rect">
            <a:avLst/>
          </a:prstGeom>
        </p:spPr>
      </p:pic>
      <p:pic>
        <p:nvPicPr>
          <p:cNvPr id="66" name="Kuva 65">
            <a:extLst>
              <a:ext uri="{FF2B5EF4-FFF2-40B4-BE49-F238E27FC236}">
                <a16:creationId xmlns:a16="http://schemas.microsoft.com/office/drawing/2014/main" id="{F78A68B4-A4AF-45F7-AA2B-D837B9569B37}"/>
              </a:ext>
            </a:extLst>
          </p:cNvPr>
          <p:cNvPicPr>
            <a:picLocks noChangeAspect="1"/>
          </p:cNvPicPr>
          <p:nvPr/>
        </p:nvPicPr>
        <p:blipFill>
          <a:blip r:embed="rId5"/>
          <a:stretch>
            <a:fillRect/>
          </a:stretch>
        </p:blipFill>
        <p:spPr>
          <a:xfrm>
            <a:off x="9392482" y="4581352"/>
            <a:ext cx="1744388" cy="776047"/>
          </a:xfrm>
          <a:prstGeom prst="rect">
            <a:avLst/>
          </a:prstGeom>
        </p:spPr>
      </p:pic>
      <p:sp>
        <p:nvSpPr>
          <p:cNvPr id="72" name="Tekstiruutu 71">
            <a:extLst>
              <a:ext uri="{FF2B5EF4-FFF2-40B4-BE49-F238E27FC236}">
                <a16:creationId xmlns:a16="http://schemas.microsoft.com/office/drawing/2014/main" id="{EAC8B19B-4108-48E0-B651-2D90DA05AB86}"/>
              </a:ext>
            </a:extLst>
          </p:cNvPr>
          <p:cNvSpPr txBox="1"/>
          <p:nvPr/>
        </p:nvSpPr>
        <p:spPr>
          <a:xfrm>
            <a:off x="8449050" y="4830877"/>
            <a:ext cx="797013" cy="276999"/>
          </a:xfrm>
          <a:prstGeom prst="rect">
            <a:avLst/>
          </a:prstGeom>
          <a:noFill/>
        </p:spPr>
        <p:txBody>
          <a:bodyPr wrap="none" rtlCol="0">
            <a:spAutoFit/>
          </a:bodyPr>
          <a:lstStyle/>
          <a:p>
            <a:r>
              <a:rPr lang="fi-FI" sz="1200" dirty="0" err="1"/>
              <a:t>Sampling</a:t>
            </a:r>
            <a:r>
              <a:rPr lang="fi-FI" sz="1200" dirty="0"/>
              <a:t>:</a:t>
            </a:r>
            <a:endParaRPr lang="en-GB" sz="1200" dirty="0"/>
          </a:p>
        </p:txBody>
      </p:sp>
      <p:sp>
        <p:nvSpPr>
          <p:cNvPr id="69" name="Tekstiruutu 68">
            <a:extLst>
              <a:ext uri="{FF2B5EF4-FFF2-40B4-BE49-F238E27FC236}">
                <a16:creationId xmlns:a16="http://schemas.microsoft.com/office/drawing/2014/main" id="{A7F58191-0828-4CB1-AFFB-EEBA19D8DFF6}"/>
              </a:ext>
            </a:extLst>
          </p:cNvPr>
          <p:cNvSpPr txBox="1"/>
          <p:nvPr/>
        </p:nvSpPr>
        <p:spPr>
          <a:xfrm>
            <a:off x="5450647" y="5742355"/>
            <a:ext cx="6205575" cy="923330"/>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a:t>
            </a:r>
            <a:r>
              <a:rPr lang="fi-FI" dirty="0">
                <a:solidFill>
                  <a:srgbClr val="FF0000"/>
                </a:solidFill>
              </a:rPr>
              <a:t>: </a:t>
            </a:r>
          </a:p>
          <a:p>
            <a:pPr marL="342900" indent="-342900">
              <a:buAutoNum type="arabicParenR"/>
            </a:pPr>
            <a:r>
              <a:rPr lang="fi-FI" dirty="0" err="1">
                <a:solidFill>
                  <a:srgbClr val="FF0000"/>
                </a:solidFill>
              </a:rPr>
              <a:t>Too</a:t>
            </a:r>
            <a:r>
              <a:rPr lang="fi-FI" dirty="0">
                <a:solidFill>
                  <a:srgbClr val="FF0000"/>
                </a:solidFill>
              </a:rPr>
              <a:t> </a:t>
            </a:r>
            <a:r>
              <a:rPr lang="fi-FI" dirty="0" err="1">
                <a:solidFill>
                  <a:srgbClr val="FF0000"/>
                </a:solidFill>
              </a:rPr>
              <a:t>many</a:t>
            </a:r>
            <a:r>
              <a:rPr lang="fi-FI" dirty="0">
                <a:solidFill>
                  <a:srgbClr val="FF0000"/>
                </a:solidFill>
              </a:rPr>
              <a:t> </a:t>
            </a:r>
            <a:r>
              <a:rPr lang="fi-FI" dirty="0" err="1">
                <a:solidFill>
                  <a:srgbClr val="FF0000"/>
                </a:solidFill>
              </a:rPr>
              <a:t>dimensions</a:t>
            </a:r>
            <a:r>
              <a:rPr lang="fi-FI" dirty="0">
                <a:solidFill>
                  <a:srgbClr val="FF0000"/>
                </a:solidFill>
              </a:rPr>
              <a:t>?</a:t>
            </a:r>
          </a:p>
          <a:p>
            <a:pPr marL="342900" indent="-342900">
              <a:buAutoNum type="arabicParenR"/>
            </a:pPr>
            <a:r>
              <a:rPr lang="fi-FI" dirty="0">
                <a:solidFill>
                  <a:srgbClr val="FF0000"/>
                </a:solidFill>
              </a:rPr>
              <a:t>More </a:t>
            </a:r>
            <a:r>
              <a:rPr lang="fi-FI" dirty="0" err="1">
                <a:solidFill>
                  <a:srgbClr val="FF0000"/>
                </a:solidFill>
              </a:rPr>
              <a:t>efficient</a:t>
            </a:r>
            <a:r>
              <a:rPr lang="fi-FI" dirty="0">
                <a:solidFill>
                  <a:srgbClr val="FF0000"/>
                </a:solidFill>
              </a:rPr>
              <a:t> </a:t>
            </a:r>
            <a:r>
              <a:rPr lang="fi-FI" dirty="0" err="1">
                <a:solidFill>
                  <a:srgbClr val="FF0000"/>
                </a:solidFill>
              </a:rPr>
              <a:t>sampling</a:t>
            </a:r>
            <a:r>
              <a:rPr lang="fi-FI" dirty="0">
                <a:solidFill>
                  <a:srgbClr val="FF0000"/>
                </a:solidFill>
              </a:rPr>
              <a:t> </a:t>
            </a:r>
            <a:r>
              <a:rPr lang="fi-FI" dirty="0" err="1">
                <a:solidFill>
                  <a:srgbClr val="FF0000"/>
                </a:solidFill>
              </a:rPr>
              <a:t>with</a:t>
            </a:r>
            <a:r>
              <a:rPr lang="fi-FI" dirty="0">
                <a:solidFill>
                  <a:srgbClr val="FF0000"/>
                </a:solidFill>
              </a:rPr>
              <a:t> MCMC / Metropolis-Hastings?</a:t>
            </a:r>
            <a:endParaRPr lang="en-GB" dirty="0">
              <a:solidFill>
                <a:srgbClr val="FF0000"/>
              </a:solidFill>
            </a:endParaRPr>
          </a:p>
        </p:txBody>
      </p:sp>
    </p:spTree>
    <p:extLst>
      <p:ext uri="{BB962C8B-B14F-4D97-AF65-F5344CB8AC3E}">
        <p14:creationId xmlns:p14="http://schemas.microsoft.com/office/powerpoint/2010/main" val="287756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3" name="Ellipsi 32">
            <a:extLst>
              <a:ext uri="{FF2B5EF4-FFF2-40B4-BE49-F238E27FC236}">
                <a16:creationId xmlns:a16="http://schemas.microsoft.com/office/drawing/2014/main" id="{6319EA84-0984-43AE-B418-0515A2586CE2}"/>
              </a:ext>
            </a:extLst>
          </p:cNvPr>
          <p:cNvSpPr/>
          <p:nvPr/>
        </p:nvSpPr>
        <p:spPr>
          <a:xfrm>
            <a:off x="5465931" y="1411324"/>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uora nuoliyhdysviiva 33">
            <a:extLst>
              <a:ext uri="{FF2B5EF4-FFF2-40B4-BE49-F238E27FC236}">
                <a16:creationId xmlns:a16="http://schemas.microsoft.com/office/drawing/2014/main" id="{3937759C-3646-49FC-87B9-74FE1A785B85}"/>
              </a:ext>
            </a:extLst>
          </p:cNvPr>
          <p:cNvCxnSpPr>
            <a:cxnSpLocks/>
          </p:cNvCxnSpPr>
          <p:nvPr/>
        </p:nvCxnSpPr>
        <p:spPr>
          <a:xfrm flipV="1">
            <a:off x="6271754" y="1035170"/>
            <a:ext cx="0" cy="118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uora nuoliyhdysviiva 34">
            <a:extLst>
              <a:ext uri="{FF2B5EF4-FFF2-40B4-BE49-F238E27FC236}">
                <a16:creationId xmlns:a16="http://schemas.microsoft.com/office/drawing/2014/main" id="{244A6AAF-2AE7-4B04-A60B-03E9716BD46F}"/>
              </a:ext>
            </a:extLst>
          </p:cNvPr>
          <p:cNvCxnSpPr/>
          <p:nvPr/>
        </p:nvCxnSpPr>
        <p:spPr>
          <a:xfrm>
            <a:off x="6278428" y="2223821"/>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uora nuoliyhdysviiva 35">
            <a:extLst>
              <a:ext uri="{FF2B5EF4-FFF2-40B4-BE49-F238E27FC236}">
                <a16:creationId xmlns:a16="http://schemas.microsoft.com/office/drawing/2014/main" id="{2686DB9B-403D-4AE3-8142-F074BE416A35}"/>
              </a:ext>
            </a:extLst>
          </p:cNvPr>
          <p:cNvCxnSpPr>
            <a:cxnSpLocks/>
          </p:cNvCxnSpPr>
          <p:nvPr/>
        </p:nvCxnSpPr>
        <p:spPr>
          <a:xfrm flipH="1">
            <a:off x="5402320" y="2223821"/>
            <a:ext cx="869435" cy="70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691CB3ED-3D2D-4D45-BABC-F78E53F0B4AC}"/>
              </a:ext>
            </a:extLst>
          </p:cNvPr>
          <p:cNvSpPr txBox="1"/>
          <p:nvPr/>
        </p:nvSpPr>
        <p:spPr>
          <a:xfrm>
            <a:off x="7383344" y="2250539"/>
            <a:ext cx="240772" cy="246221"/>
          </a:xfrm>
          <a:prstGeom prst="rect">
            <a:avLst/>
          </a:prstGeom>
          <a:noFill/>
        </p:spPr>
        <p:txBody>
          <a:bodyPr wrap="none" rtlCol="0">
            <a:spAutoFit/>
          </a:bodyPr>
          <a:lstStyle/>
          <a:p>
            <a:r>
              <a:rPr lang="fi-FI" sz="1000" dirty="0"/>
              <a:t>x</a:t>
            </a:r>
            <a:endParaRPr lang="en-GB" sz="1000" dirty="0"/>
          </a:p>
        </p:txBody>
      </p:sp>
      <p:sp>
        <p:nvSpPr>
          <p:cNvPr id="39" name="Tekstiruutu 38">
            <a:extLst>
              <a:ext uri="{FF2B5EF4-FFF2-40B4-BE49-F238E27FC236}">
                <a16:creationId xmlns:a16="http://schemas.microsoft.com/office/drawing/2014/main" id="{7F11612B-6EB3-437B-B533-FD97EAE92FC4}"/>
              </a:ext>
            </a:extLst>
          </p:cNvPr>
          <p:cNvSpPr txBox="1"/>
          <p:nvPr/>
        </p:nvSpPr>
        <p:spPr>
          <a:xfrm>
            <a:off x="5787364" y="2542760"/>
            <a:ext cx="235962" cy="246221"/>
          </a:xfrm>
          <a:prstGeom prst="rect">
            <a:avLst/>
          </a:prstGeom>
          <a:noFill/>
        </p:spPr>
        <p:txBody>
          <a:bodyPr wrap="none" rtlCol="0">
            <a:spAutoFit/>
          </a:bodyPr>
          <a:lstStyle/>
          <a:p>
            <a:r>
              <a:rPr lang="fi-FI" sz="1000" dirty="0"/>
              <a:t>z</a:t>
            </a:r>
            <a:endParaRPr lang="en-GB" sz="1000" dirty="0"/>
          </a:p>
        </p:txBody>
      </p:sp>
      <p:sp>
        <p:nvSpPr>
          <p:cNvPr id="42" name="Tekstiruutu 41">
            <a:extLst>
              <a:ext uri="{FF2B5EF4-FFF2-40B4-BE49-F238E27FC236}">
                <a16:creationId xmlns:a16="http://schemas.microsoft.com/office/drawing/2014/main" id="{0AB8EF4E-FF46-47CF-B6F8-7B0288CF2574}"/>
              </a:ext>
            </a:extLst>
          </p:cNvPr>
          <p:cNvSpPr txBox="1"/>
          <p:nvPr/>
        </p:nvSpPr>
        <p:spPr>
          <a:xfrm>
            <a:off x="6017320" y="1134499"/>
            <a:ext cx="242374" cy="246221"/>
          </a:xfrm>
          <a:prstGeom prst="rect">
            <a:avLst/>
          </a:prstGeom>
          <a:noFill/>
        </p:spPr>
        <p:txBody>
          <a:bodyPr wrap="none" rtlCol="0">
            <a:spAutoFit/>
          </a:bodyPr>
          <a:lstStyle/>
          <a:p>
            <a:r>
              <a:rPr lang="fi-FI" sz="1000" dirty="0"/>
              <a:t>y</a:t>
            </a:r>
            <a:endParaRPr lang="en-GB" sz="1000" dirty="0"/>
          </a:p>
        </p:txBody>
      </p:sp>
      <p:sp>
        <p:nvSpPr>
          <p:cNvPr id="44" name="Ellipsi 43">
            <a:extLst>
              <a:ext uri="{FF2B5EF4-FFF2-40B4-BE49-F238E27FC236}">
                <a16:creationId xmlns:a16="http://schemas.microsoft.com/office/drawing/2014/main" id="{6776935A-98C5-4346-9A69-9B16A0FE903F}"/>
              </a:ext>
            </a:extLst>
          </p:cNvPr>
          <p:cNvSpPr/>
          <p:nvPr/>
        </p:nvSpPr>
        <p:spPr>
          <a:xfrm>
            <a:off x="6224046" y="2170481"/>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uora yhdysviiva 46">
            <a:extLst>
              <a:ext uri="{FF2B5EF4-FFF2-40B4-BE49-F238E27FC236}">
                <a16:creationId xmlns:a16="http://schemas.microsoft.com/office/drawing/2014/main" id="{2C74A58F-CEAF-43DC-9990-D480FBC636F7}"/>
              </a:ext>
            </a:extLst>
          </p:cNvPr>
          <p:cNvCxnSpPr>
            <a:cxnSpLocks/>
            <a:stCxn id="44" idx="5"/>
          </p:cNvCxnSpPr>
          <p:nvPr/>
        </p:nvCxnSpPr>
        <p:spPr>
          <a:xfrm>
            <a:off x="6311592" y="2258027"/>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kstiruutu 50">
            <a:extLst>
              <a:ext uri="{FF2B5EF4-FFF2-40B4-BE49-F238E27FC236}">
                <a16:creationId xmlns:a16="http://schemas.microsoft.com/office/drawing/2014/main" id="{50EC836D-C76B-4F76-A786-026CF07AE894}"/>
              </a:ext>
            </a:extLst>
          </p:cNvPr>
          <p:cNvSpPr txBox="1"/>
          <p:nvPr/>
        </p:nvSpPr>
        <p:spPr>
          <a:xfrm>
            <a:off x="6488970" y="2155326"/>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p:sp>
        <p:nvSpPr>
          <p:cNvPr id="53" name="Tekstiruutu 52">
            <a:extLst>
              <a:ext uri="{FF2B5EF4-FFF2-40B4-BE49-F238E27FC236}">
                <a16:creationId xmlns:a16="http://schemas.microsoft.com/office/drawing/2014/main" id="{1D69762D-7894-44B2-804A-8BDAE3486D77}"/>
              </a:ext>
            </a:extLst>
          </p:cNvPr>
          <p:cNvSpPr txBox="1"/>
          <p:nvPr/>
        </p:nvSpPr>
        <p:spPr>
          <a:xfrm>
            <a:off x="6055137" y="2058652"/>
            <a:ext cx="245580" cy="276999"/>
          </a:xfrm>
          <a:prstGeom prst="rect">
            <a:avLst/>
          </a:prstGeom>
          <a:noFill/>
        </p:spPr>
        <p:txBody>
          <a:bodyPr wrap="none" rtlCol="0">
            <a:spAutoFit/>
          </a:bodyPr>
          <a:lstStyle/>
          <a:p>
            <a:r>
              <a:rPr lang="fi-FI" sz="1200" dirty="0"/>
              <a:t>s</a:t>
            </a:r>
            <a:endParaRPr lang="en-GB" sz="1200" baseline="-25000" dirty="0"/>
          </a:p>
        </p:txBody>
      </p:sp>
      <p:sp>
        <p:nvSpPr>
          <p:cNvPr id="6" name="Tekstiruutu 5">
            <a:extLst>
              <a:ext uri="{FF2B5EF4-FFF2-40B4-BE49-F238E27FC236}">
                <a16:creationId xmlns:a16="http://schemas.microsoft.com/office/drawing/2014/main" id="{2318E352-CB5B-454E-A04B-C21F51C231A5}"/>
              </a:ext>
            </a:extLst>
          </p:cNvPr>
          <p:cNvSpPr txBox="1"/>
          <p:nvPr/>
        </p:nvSpPr>
        <p:spPr>
          <a:xfrm>
            <a:off x="5331125" y="321177"/>
            <a:ext cx="3985386" cy="369332"/>
          </a:xfrm>
          <a:prstGeom prst="rect">
            <a:avLst/>
          </a:prstGeom>
          <a:noFill/>
        </p:spPr>
        <p:txBody>
          <a:bodyPr wrap="none" rtlCol="0">
            <a:spAutoFit/>
          </a:bodyPr>
          <a:lstStyle/>
          <a:p>
            <a:r>
              <a:rPr lang="fi-FI" dirty="0" err="1"/>
              <a:t>Simpler</a:t>
            </a:r>
            <a:r>
              <a:rPr lang="fi-FI" dirty="0"/>
              <a:t> case: </a:t>
            </a:r>
            <a:r>
              <a:rPr lang="fi-FI" dirty="0" err="1"/>
              <a:t>Collision</a:t>
            </a:r>
            <a:r>
              <a:rPr lang="fi-FI" dirty="0"/>
              <a:t> </a:t>
            </a:r>
            <a:r>
              <a:rPr lang="fi-FI" dirty="0" err="1"/>
              <a:t>with</a:t>
            </a:r>
            <a:r>
              <a:rPr lang="fi-FI" dirty="0"/>
              <a:t> </a:t>
            </a:r>
            <a:r>
              <a:rPr lang="fi-FI" dirty="0" err="1"/>
              <a:t>the</a:t>
            </a:r>
            <a:r>
              <a:rPr lang="fi-FI" dirty="0"/>
              <a:t> </a:t>
            </a:r>
            <a:r>
              <a:rPr lang="fi-FI" dirty="0" err="1"/>
              <a:t>observer</a:t>
            </a:r>
            <a:endParaRPr lang="en-GB" dirty="0"/>
          </a:p>
        </p:txBody>
      </p:sp>
      <p:sp>
        <p:nvSpPr>
          <p:cNvPr id="7" name="Tekstiruutu 6">
            <a:extLst>
              <a:ext uri="{FF2B5EF4-FFF2-40B4-BE49-F238E27FC236}">
                <a16:creationId xmlns:a16="http://schemas.microsoft.com/office/drawing/2014/main" id="{BDEF713A-FCA1-4F3C-8414-461F6D56F8A0}"/>
              </a:ext>
            </a:extLst>
          </p:cNvPr>
          <p:cNvSpPr txBox="1"/>
          <p:nvPr/>
        </p:nvSpPr>
        <p:spPr>
          <a:xfrm>
            <a:off x="7383344" y="1396125"/>
            <a:ext cx="3260380" cy="276999"/>
          </a:xfrm>
          <a:prstGeom prst="rect">
            <a:avLst/>
          </a:prstGeom>
          <a:noFill/>
        </p:spPr>
        <p:txBody>
          <a:bodyPr wrap="none" rtlCol="0">
            <a:spAutoFit/>
          </a:bodyPr>
          <a:lstStyle/>
          <a:p>
            <a:r>
              <a:rPr lang="fi-FI" sz="1200" dirty="0"/>
              <a:t>S=[0,0,0,0,0,0]</a:t>
            </a:r>
            <a:r>
              <a:rPr lang="fi-FI" sz="1200" baseline="30000" dirty="0"/>
              <a:t>T  </a:t>
            </a:r>
            <a:r>
              <a:rPr lang="fi-FI" sz="1200" dirty="0"/>
              <a:t>, </a:t>
            </a:r>
            <a:r>
              <a:rPr lang="fi-FI" sz="1200" dirty="0" err="1"/>
              <a:t>deterministic</a:t>
            </a:r>
            <a:r>
              <a:rPr lang="fi-FI" sz="1200" dirty="0"/>
              <a:t>, r = r[</a:t>
            </a:r>
            <a:r>
              <a:rPr lang="fi-FI" sz="1200" dirty="0" err="1"/>
              <a:t>class</a:t>
            </a:r>
            <a:r>
              <a:rPr lang="fi-FI" sz="1200" dirty="0"/>
              <a:t> person]</a:t>
            </a:r>
            <a:endParaRPr lang="en-GB" sz="1200" dirty="0"/>
          </a:p>
        </p:txBody>
      </p:sp>
      <p:sp>
        <p:nvSpPr>
          <p:cNvPr id="18" name="Ellipsi 17">
            <a:extLst>
              <a:ext uri="{FF2B5EF4-FFF2-40B4-BE49-F238E27FC236}">
                <a16:creationId xmlns:a16="http://schemas.microsoft.com/office/drawing/2014/main" id="{7F1C80FB-14A1-474B-BD34-556FCC162634}"/>
              </a:ext>
            </a:extLst>
          </p:cNvPr>
          <p:cNvSpPr/>
          <p:nvPr/>
        </p:nvSpPr>
        <p:spPr>
          <a:xfrm>
            <a:off x="8883634" y="2693534"/>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uora nuoliyhdysviiva 19">
            <a:extLst>
              <a:ext uri="{FF2B5EF4-FFF2-40B4-BE49-F238E27FC236}">
                <a16:creationId xmlns:a16="http://schemas.microsoft.com/office/drawing/2014/main" id="{54D30A90-C94B-40B2-A6BF-9288A47A89F3}"/>
              </a:ext>
            </a:extLst>
          </p:cNvPr>
          <p:cNvCxnSpPr>
            <a:cxnSpLocks/>
          </p:cNvCxnSpPr>
          <p:nvPr/>
        </p:nvCxnSpPr>
        <p:spPr>
          <a:xfrm flipV="1">
            <a:off x="8368162" y="2773363"/>
            <a:ext cx="1534963" cy="93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Ellipsi 21">
            <a:extLst>
              <a:ext uri="{FF2B5EF4-FFF2-40B4-BE49-F238E27FC236}">
                <a16:creationId xmlns:a16="http://schemas.microsoft.com/office/drawing/2014/main" id="{0BB3654F-9DA9-416C-85D3-E9900FE6A9F0}"/>
              </a:ext>
            </a:extLst>
          </p:cNvPr>
          <p:cNvSpPr/>
          <p:nvPr/>
        </p:nvSpPr>
        <p:spPr>
          <a:xfrm>
            <a:off x="9069487" y="2958278"/>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kstiruutu 22">
            <a:extLst>
              <a:ext uri="{FF2B5EF4-FFF2-40B4-BE49-F238E27FC236}">
                <a16:creationId xmlns:a16="http://schemas.microsoft.com/office/drawing/2014/main" id="{D4612318-502A-402D-A97E-ED3B50383416}"/>
              </a:ext>
            </a:extLst>
          </p:cNvPr>
          <p:cNvSpPr txBox="1"/>
          <p:nvPr/>
        </p:nvSpPr>
        <p:spPr>
          <a:xfrm>
            <a:off x="8954120" y="2641325"/>
            <a:ext cx="245580" cy="276999"/>
          </a:xfrm>
          <a:prstGeom prst="rect">
            <a:avLst/>
          </a:prstGeom>
          <a:noFill/>
        </p:spPr>
        <p:txBody>
          <a:bodyPr wrap="none" rtlCol="0">
            <a:spAutoFit/>
          </a:bodyPr>
          <a:lstStyle/>
          <a:p>
            <a:r>
              <a:rPr lang="fi-FI" sz="1200" dirty="0"/>
              <a:t>s</a:t>
            </a:r>
            <a:endParaRPr lang="en-GB" sz="1200" baseline="-25000" dirty="0"/>
          </a:p>
        </p:txBody>
      </p:sp>
      <p:sp>
        <p:nvSpPr>
          <p:cNvPr id="24" name="Tekstiruutu 23">
            <a:extLst>
              <a:ext uri="{FF2B5EF4-FFF2-40B4-BE49-F238E27FC236}">
                <a16:creationId xmlns:a16="http://schemas.microsoft.com/office/drawing/2014/main" id="{50BEB11A-1AB6-4BA8-826D-6E5BC56FCAFA}"/>
              </a:ext>
            </a:extLst>
          </p:cNvPr>
          <p:cNvSpPr txBox="1"/>
          <p:nvPr/>
        </p:nvSpPr>
        <p:spPr>
          <a:xfrm>
            <a:off x="8187629" y="3584003"/>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25" name="Ellipsi 24">
            <a:extLst>
              <a:ext uri="{FF2B5EF4-FFF2-40B4-BE49-F238E27FC236}">
                <a16:creationId xmlns:a16="http://schemas.microsoft.com/office/drawing/2014/main" id="{2A9D74B3-534A-4DC1-83B0-3A1401503585}"/>
              </a:ext>
            </a:extLst>
          </p:cNvPr>
          <p:cNvSpPr/>
          <p:nvPr/>
        </p:nvSpPr>
        <p:spPr>
          <a:xfrm>
            <a:off x="8147182" y="3539624"/>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7C619C0A-8AE3-49A4-B606-FDCB45A97F9D}"/>
              </a:ext>
            </a:extLst>
          </p:cNvPr>
          <p:cNvSpPr/>
          <p:nvPr/>
        </p:nvSpPr>
        <p:spPr>
          <a:xfrm>
            <a:off x="9059684" y="2855845"/>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Kuva 1">
            <a:extLst>
              <a:ext uri="{FF2B5EF4-FFF2-40B4-BE49-F238E27FC236}">
                <a16:creationId xmlns:a16="http://schemas.microsoft.com/office/drawing/2014/main" id="{D0A7D7A4-6D57-455D-8DBB-5C9E424520A0}"/>
              </a:ext>
            </a:extLst>
          </p:cNvPr>
          <p:cNvPicPr>
            <a:picLocks noChangeAspect="1"/>
          </p:cNvPicPr>
          <p:nvPr/>
        </p:nvPicPr>
        <p:blipFill>
          <a:blip r:embed="rId2"/>
          <a:stretch>
            <a:fillRect/>
          </a:stretch>
        </p:blipFill>
        <p:spPr>
          <a:xfrm>
            <a:off x="5402320" y="4215912"/>
            <a:ext cx="1213223" cy="1606918"/>
          </a:xfrm>
          <a:prstGeom prst="rect">
            <a:avLst/>
          </a:prstGeom>
        </p:spPr>
      </p:pic>
      <p:cxnSp>
        <p:nvCxnSpPr>
          <p:cNvPr id="8" name="Suora nuoliyhdysviiva 7">
            <a:extLst>
              <a:ext uri="{FF2B5EF4-FFF2-40B4-BE49-F238E27FC236}">
                <a16:creationId xmlns:a16="http://schemas.microsoft.com/office/drawing/2014/main" id="{D73615F8-05E6-4CDD-8858-219F21779D15}"/>
              </a:ext>
            </a:extLst>
          </p:cNvPr>
          <p:cNvCxnSpPr>
            <a:stCxn id="26" idx="5"/>
          </p:cNvCxnSpPr>
          <p:nvPr/>
        </p:nvCxnSpPr>
        <p:spPr>
          <a:xfrm>
            <a:off x="9133315" y="2929476"/>
            <a:ext cx="154179" cy="24504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69E52147-EFF3-4301-983E-A0FEFB44F257}"/>
              </a:ext>
            </a:extLst>
          </p:cNvPr>
          <p:cNvSpPr txBox="1"/>
          <p:nvPr/>
        </p:nvSpPr>
        <p:spPr>
          <a:xfrm>
            <a:off x="7513202" y="4628473"/>
            <a:ext cx="3314690" cy="1200329"/>
          </a:xfrm>
          <a:prstGeom prst="rect">
            <a:avLst/>
          </a:prstGeom>
          <a:noFill/>
        </p:spPr>
        <p:txBody>
          <a:bodyPr wrap="none" rtlCol="0">
            <a:spAutoFit/>
          </a:bodyPr>
          <a:lstStyle/>
          <a:p>
            <a:r>
              <a:rPr lang="fi-FI" sz="1200" dirty="0"/>
              <a:t>For </a:t>
            </a:r>
            <a:r>
              <a:rPr lang="fi-FI" sz="1200" dirty="0" err="1"/>
              <a:t>each</a:t>
            </a:r>
            <a:r>
              <a:rPr lang="fi-FI" sz="1200" dirty="0"/>
              <a:t> </a:t>
            </a:r>
            <a:r>
              <a:rPr lang="fi-FI" sz="1200" dirty="0" err="1"/>
              <a:t>body</a:t>
            </a:r>
            <a:r>
              <a:rPr lang="fi-FI" sz="1200" dirty="0"/>
              <a:t> i, a </a:t>
            </a:r>
            <a:r>
              <a:rPr lang="fi-FI" sz="1200" dirty="0" err="1"/>
              <a:t>random</a:t>
            </a:r>
            <a:r>
              <a:rPr lang="fi-FI" sz="1200" dirty="0"/>
              <a:t> </a:t>
            </a:r>
            <a:r>
              <a:rPr lang="fi-FI" sz="1200" dirty="0" err="1"/>
              <a:t>vector</a:t>
            </a:r>
            <a:r>
              <a:rPr lang="fi-FI" sz="1200" dirty="0"/>
              <a:t> r is </a:t>
            </a:r>
            <a:r>
              <a:rPr lang="fi-FI" sz="1200" dirty="0" err="1"/>
              <a:t>sampled</a:t>
            </a:r>
            <a:endParaRPr lang="fi-FI" sz="1200" dirty="0"/>
          </a:p>
          <a:p>
            <a:r>
              <a:rPr lang="fi-FI" sz="1200" dirty="0"/>
              <a:t>and </a:t>
            </a:r>
            <a:r>
              <a:rPr lang="fi-FI" sz="1200" dirty="0" err="1"/>
              <a:t>minimum</a:t>
            </a:r>
            <a:r>
              <a:rPr lang="fi-FI" sz="1200" dirty="0"/>
              <a:t> </a:t>
            </a:r>
            <a:r>
              <a:rPr lang="fi-FI" sz="1200" dirty="0" err="1"/>
              <a:t>distance</a:t>
            </a:r>
            <a:r>
              <a:rPr lang="fi-FI" sz="1200" dirty="0"/>
              <a:t> to </a:t>
            </a:r>
            <a:r>
              <a:rPr lang="fi-FI" sz="1200" dirty="0" err="1"/>
              <a:t>the</a:t>
            </a:r>
            <a:r>
              <a:rPr lang="fi-FI" sz="1200" dirty="0"/>
              <a:t> </a:t>
            </a:r>
            <a:r>
              <a:rPr lang="fi-FI" sz="1200" dirty="0" err="1"/>
              <a:t>observer</a:t>
            </a:r>
            <a:r>
              <a:rPr lang="fi-FI" sz="1200" dirty="0"/>
              <a:t> </a:t>
            </a:r>
            <a:r>
              <a:rPr lang="fi-FI" sz="1200" dirty="0" err="1"/>
              <a:t>calculated</a:t>
            </a:r>
            <a:r>
              <a:rPr lang="fi-FI" sz="1200" dirty="0"/>
              <a:t>.</a:t>
            </a:r>
          </a:p>
          <a:p>
            <a:r>
              <a:rPr lang="fi-FI" sz="1200" dirty="0"/>
              <a:t>If </a:t>
            </a:r>
            <a:r>
              <a:rPr lang="fi-FI" sz="1200" dirty="0" err="1"/>
              <a:t>the</a:t>
            </a:r>
            <a:r>
              <a:rPr lang="fi-FI" sz="1200" dirty="0"/>
              <a:t> </a:t>
            </a:r>
            <a:r>
              <a:rPr lang="fi-FI" sz="1200" dirty="0" err="1"/>
              <a:t>distance</a:t>
            </a:r>
            <a:r>
              <a:rPr lang="fi-FI" sz="1200" dirty="0"/>
              <a:t> is </a:t>
            </a:r>
            <a:r>
              <a:rPr lang="fi-FI" sz="1200" dirty="0" err="1"/>
              <a:t>less</a:t>
            </a:r>
            <a:r>
              <a:rPr lang="fi-FI" sz="1200" dirty="0"/>
              <a:t> </a:t>
            </a:r>
            <a:r>
              <a:rPr lang="fi-FI" sz="1200" dirty="0" err="1"/>
              <a:t>than</a:t>
            </a:r>
            <a:r>
              <a:rPr lang="fi-FI" sz="1200" dirty="0"/>
              <a:t> r1+r, </a:t>
            </a:r>
            <a:r>
              <a:rPr lang="fi-FI" sz="1200" dirty="0" err="1"/>
              <a:t>collision</a:t>
            </a:r>
            <a:r>
              <a:rPr lang="fi-FI" sz="1200" dirty="0"/>
              <a:t> </a:t>
            </a:r>
            <a:br>
              <a:rPr lang="fi-FI" sz="1200" dirty="0"/>
            </a:br>
            <a:r>
              <a:rPr lang="fi-FI" sz="1200" dirty="0" err="1"/>
              <a:t>occurred</a:t>
            </a:r>
            <a:r>
              <a:rPr lang="fi-FI" sz="1200" dirty="0"/>
              <a:t>. </a:t>
            </a:r>
            <a:r>
              <a:rPr lang="fi-FI" sz="1200" dirty="0" err="1"/>
              <a:t>The</a:t>
            </a:r>
            <a:r>
              <a:rPr lang="fi-FI" sz="1200" dirty="0"/>
              <a:t> proportion on </a:t>
            </a:r>
            <a:r>
              <a:rPr lang="fi-FI" sz="1200" dirty="0" err="1"/>
              <a:t>collisions</a:t>
            </a:r>
            <a:r>
              <a:rPr lang="fi-FI" sz="1200" dirty="0"/>
              <a:t> to</a:t>
            </a:r>
          </a:p>
          <a:p>
            <a:r>
              <a:rPr lang="fi-FI" sz="1200" dirty="0" err="1"/>
              <a:t>all</a:t>
            </a:r>
            <a:r>
              <a:rPr lang="fi-FI" sz="1200" dirty="0"/>
              <a:t> </a:t>
            </a:r>
            <a:r>
              <a:rPr lang="fi-FI" sz="1200" dirty="0" err="1"/>
              <a:t>cases</a:t>
            </a:r>
            <a:r>
              <a:rPr lang="fi-FI" sz="1200" dirty="0"/>
              <a:t> is </a:t>
            </a:r>
            <a:r>
              <a:rPr lang="fi-FI" sz="1200" dirty="0" err="1"/>
              <a:t>the</a:t>
            </a:r>
            <a:r>
              <a:rPr lang="fi-FI" sz="1200" dirty="0"/>
              <a:t> </a:t>
            </a:r>
            <a:r>
              <a:rPr lang="fi-FI" sz="1200" dirty="0" err="1"/>
              <a:t>probability</a:t>
            </a:r>
            <a:r>
              <a:rPr lang="fi-FI" sz="1200" dirty="0"/>
              <a:t> </a:t>
            </a:r>
            <a:r>
              <a:rPr lang="fi-FI" sz="1200" dirty="0" err="1"/>
              <a:t>estimate</a:t>
            </a:r>
            <a:r>
              <a:rPr lang="fi-FI" sz="1200" dirty="0"/>
              <a:t> for </a:t>
            </a:r>
            <a:r>
              <a:rPr lang="fi-FI" sz="1200" dirty="0" err="1"/>
              <a:t>the</a:t>
            </a:r>
            <a:endParaRPr lang="fi-FI" sz="1200" dirty="0"/>
          </a:p>
          <a:p>
            <a:r>
              <a:rPr lang="fi-FI" sz="1200" dirty="0" err="1"/>
              <a:t>body</a:t>
            </a:r>
            <a:r>
              <a:rPr lang="fi-FI" sz="1200" dirty="0"/>
              <a:t>/</a:t>
            </a:r>
            <a:r>
              <a:rPr lang="fi-FI" sz="1200" dirty="0" err="1"/>
              <a:t>observer</a:t>
            </a:r>
            <a:r>
              <a:rPr lang="fi-FI" sz="1200" dirty="0"/>
              <a:t> </a:t>
            </a:r>
            <a:r>
              <a:rPr lang="fi-FI" sz="1200" dirty="0" err="1"/>
              <a:t>collision</a:t>
            </a:r>
            <a:r>
              <a:rPr lang="fi-FI" sz="1200" dirty="0"/>
              <a:t>.</a:t>
            </a:r>
            <a:endParaRPr lang="en-GB" sz="1200" dirty="0"/>
          </a:p>
        </p:txBody>
      </p:sp>
    </p:spTree>
    <p:extLst>
      <p:ext uri="{BB962C8B-B14F-4D97-AF65-F5344CB8AC3E}">
        <p14:creationId xmlns:p14="http://schemas.microsoft.com/office/powerpoint/2010/main" val="1485692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27D5E6ED-5A17-42DA-AE9E-E85ADA0F2987}"/>
              </a:ext>
            </a:extLst>
          </p:cNvPr>
          <p:cNvPicPr>
            <a:picLocks noChangeAspect="1"/>
          </p:cNvPicPr>
          <p:nvPr/>
        </p:nvPicPr>
        <p:blipFill>
          <a:blip r:embed="rId2"/>
          <a:stretch>
            <a:fillRect/>
          </a:stretch>
        </p:blipFill>
        <p:spPr>
          <a:xfrm>
            <a:off x="5262667" y="176928"/>
            <a:ext cx="3848100" cy="1992766"/>
          </a:xfrm>
          <a:prstGeom prst="rect">
            <a:avLst/>
          </a:prstGeom>
        </p:spPr>
      </p:pic>
      <p:pic>
        <p:nvPicPr>
          <p:cNvPr id="10" name="Kuva 9">
            <a:extLst>
              <a:ext uri="{FF2B5EF4-FFF2-40B4-BE49-F238E27FC236}">
                <a16:creationId xmlns:a16="http://schemas.microsoft.com/office/drawing/2014/main" id="{96815986-AB78-4120-B967-68594400CB4C}"/>
              </a:ext>
            </a:extLst>
          </p:cNvPr>
          <p:cNvPicPr>
            <a:picLocks noChangeAspect="1"/>
          </p:cNvPicPr>
          <p:nvPr/>
        </p:nvPicPr>
        <p:blipFill>
          <a:blip r:embed="rId3"/>
          <a:stretch>
            <a:fillRect/>
          </a:stretch>
        </p:blipFill>
        <p:spPr>
          <a:xfrm>
            <a:off x="5595135" y="2745072"/>
            <a:ext cx="1371600" cy="504825"/>
          </a:xfrm>
          <a:prstGeom prst="rect">
            <a:avLst/>
          </a:prstGeom>
        </p:spPr>
      </p:pic>
      <p:pic>
        <p:nvPicPr>
          <p:cNvPr id="11" name="Kuva 10">
            <a:extLst>
              <a:ext uri="{FF2B5EF4-FFF2-40B4-BE49-F238E27FC236}">
                <a16:creationId xmlns:a16="http://schemas.microsoft.com/office/drawing/2014/main" id="{88FC7D31-7129-4391-84F7-4DC07F8A9F22}"/>
              </a:ext>
            </a:extLst>
          </p:cNvPr>
          <p:cNvPicPr>
            <a:picLocks noChangeAspect="1"/>
          </p:cNvPicPr>
          <p:nvPr/>
        </p:nvPicPr>
        <p:blipFill>
          <a:blip r:embed="rId4"/>
          <a:stretch>
            <a:fillRect/>
          </a:stretch>
        </p:blipFill>
        <p:spPr>
          <a:xfrm>
            <a:off x="7168793" y="2504588"/>
            <a:ext cx="1676400" cy="914400"/>
          </a:xfrm>
          <a:prstGeom prst="rect">
            <a:avLst/>
          </a:prstGeom>
        </p:spPr>
      </p:pic>
      <p:sp>
        <p:nvSpPr>
          <p:cNvPr id="12" name="Tekstiruutu 11">
            <a:extLst>
              <a:ext uri="{FF2B5EF4-FFF2-40B4-BE49-F238E27FC236}">
                <a16:creationId xmlns:a16="http://schemas.microsoft.com/office/drawing/2014/main" id="{213CA16E-634B-4E94-AE6B-213E80A97EDB}"/>
              </a:ext>
            </a:extLst>
          </p:cNvPr>
          <p:cNvSpPr txBox="1"/>
          <p:nvPr/>
        </p:nvSpPr>
        <p:spPr>
          <a:xfrm>
            <a:off x="9339209" y="2592456"/>
            <a:ext cx="2230739" cy="830997"/>
          </a:xfrm>
          <a:prstGeom prst="rect">
            <a:avLst/>
          </a:prstGeom>
          <a:noFill/>
        </p:spPr>
        <p:txBody>
          <a:bodyPr wrap="none" rtlCol="0">
            <a:spAutoFit/>
          </a:bodyPr>
          <a:lstStyle/>
          <a:p>
            <a:r>
              <a:rPr lang="fi-FI" sz="1200" dirty="0"/>
              <a:t>In </a:t>
            </a:r>
            <a:r>
              <a:rPr lang="fi-FI" sz="1200" dirty="0" err="1"/>
              <a:t>our</a:t>
            </a:r>
            <a:r>
              <a:rPr lang="fi-FI" sz="1200" dirty="0"/>
              <a:t> case:</a:t>
            </a:r>
          </a:p>
          <a:p>
            <a:r>
              <a:rPr lang="fi-FI" sz="1200" dirty="0"/>
              <a:t>  x</a:t>
            </a:r>
            <a:r>
              <a:rPr lang="fi-FI" sz="1200" baseline="-25000" dirty="0"/>
              <a:t>1</a:t>
            </a:r>
            <a:r>
              <a:rPr lang="fi-FI" sz="1200" dirty="0"/>
              <a:t>=P(0)</a:t>
            </a:r>
          </a:p>
          <a:p>
            <a:r>
              <a:rPr lang="fi-FI" sz="1200" dirty="0"/>
              <a:t>  x</a:t>
            </a:r>
            <a:r>
              <a:rPr lang="fi-FI" sz="1200" baseline="-25000" dirty="0"/>
              <a:t>2</a:t>
            </a:r>
            <a:r>
              <a:rPr lang="fi-FI" sz="1200" dirty="0"/>
              <a:t>=P(0)+V(0)  (</a:t>
            </a:r>
            <a:r>
              <a:rPr lang="fi-FI" sz="1200" dirty="0" err="1"/>
              <a:t>loc</a:t>
            </a:r>
            <a:r>
              <a:rPr lang="fi-FI" sz="1200" dirty="0"/>
              <a:t> </a:t>
            </a:r>
            <a:r>
              <a:rPr lang="fi-FI" sz="1200" dirty="0" err="1"/>
              <a:t>after</a:t>
            </a:r>
            <a:r>
              <a:rPr lang="fi-FI" sz="1200" dirty="0"/>
              <a:t> </a:t>
            </a:r>
            <a:r>
              <a:rPr lang="fi-FI" sz="1200" dirty="0" err="1"/>
              <a:t>one</a:t>
            </a:r>
            <a:r>
              <a:rPr lang="fi-FI" sz="1200" dirty="0"/>
              <a:t> </a:t>
            </a:r>
            <a:r>
              <a:rPr lang="fi-FI" sz="1200" dirty="0" err="1"/>
              <a:t>sec</a:t>
            </a:r>
            <a:r>
              <a:rPr lang="fi-FI" sz="1200" dirty="0"/>
              <a:t>)</a:t>
            </a:r>
          </a:p>
          <a:p>
            <a:r>
              <a:rPr lang="fi-FI" sz="1200" dirty="0"/>
              <a:t>  x</a:t>
            </a:r>
            <a:r>
              <a:rPr lang="fi-FI" sz="1200" baseline="-25000" dirty="0"/>
              <a:t>0</a:t>
            </a:r>
            <a:r>
              <a:rPr lang="fi-FI" sz="1200" dirty="0"/>
              <a:t>=0</a:t>
            </a:r>
            <a:endParaRPr lang="en-GB" sz="1200" dirty="0"/>
          </a:p>
        </p:txBody>
      </p:sp>
      <p:sp>
        <p:nvSpPr>
          <p:cNvPr id="37" name="Tekstiruutu 36">
            <a:extLst>
              <a:ext uri="{FF2B5EF4-FFF2-40B4-BE49-F238E27FC236}">
                <a16:creationId xmlns:a16="http://schemas.microsoft.com/office/drawing/2014/main" id="{9B268F2E-B1C5-4536-B120-96BBBD7AD540}"/>
              </a:ext>
            </a:extLst>
          </p:cNvPr>
          <p:cNvSpPr txBox="1"/>
          <p:nvPr/>
        </p:nvSpPr>
        <p:spPr>
          <a:xfrm>
            <a:off x="9110767" y="4133982"/>
            <a:ext cx="1912318" cy="276999"/>
          </a:xfrm>
          <a:prstGeom prst="rect">
            <a:avLst/>
          </a:prstGeom>
          <a:noFill/>
        </p:spPr>
        <p:txBody>
          <a:bodyPr wrap="none" rtlCol="0">
            <a:spAutoFit/>
          </a:bodyPr>
          <a:lstStyle/>
          <a:p>
            <a:r>
              <a:rPr lang="fi-FI" sz="1200" dirty="0"/>
              <a:t>If t&lt;=0, </a:t>
            </a:r>
            <a:r>
              <a:rPr lang="fi-FI" sz="1200" dirty="0" err="1"/>
              <a:t>nearest</a:t>
            </a:r>
            <a:r>
              <a:rPr lang="fi-FI" sz="1200" dirty="0"/>
              <a:t> </a:t>
            </a:r>
            <a:r>
              <a:rPr lang="fi-FI" sz="1200" dirty="0" err="1"/>
              <a:t>point</a:t>
            </a:r>
            <a:r>
              <a:rPr lang="fi-FI" sz="1200" dirty="0"/>
              <a:t> is P(0)</a:t>
            </a:r>
            <a:endParaRPr lang="en-GB" sz="1200" dirty="0"/>
          </a:p>
        </p:txBody>
      </p:sp>
      <p:pic>
        <p:nvPicPr>
          <p:cNvPr id="2" name="Kuva 1">
            <a:extLst>
              <a:ext uri="{FF2B5EF4-FFF2-40B4-BE49-F238E27FC236}">
                <a16:creationId xmlns:a16="http://schemas.microsoft.com/office/drawing/2014/main" id="{8D9599B0-93E8-46C4-B252-E70743CFC00A}"/>
              </a:ext>
            </a:extLst>
          </p:cNvPr>
          <p:cNvPicPr>
            <a:picLocks noChangeAspect="1"/>
          </p:cNvPicPr>
          <p:nvPr/>
        </p:nvPicPr>
        <p:blipFill>
          <a:blip r:embed="rId5"/>
          <a:stretch>
            <a:fillRect/>
          </a:stretch>
        </p:blipFill>
        <p:spPr>
          <a:xfrm>
            <a:off x="5595135" y="4020456"/>
            <a:ext cx="2914650" cy="781050"/>
          </a:xfrm>
          <a:prstGeom prst="rect">
            <a:avLst/>
          </a:prstGeom>
        </p:spPr>
      </p:pic>
      <p:sp>
        <p:nvSpPr>
          <p:cNvPr id="7" name="Tekstiruutu 6">
            <a:extLst>
              <a:ext uri="{FF2B5EF4-FFF2-40B4-BE49-F238E27FC236}">
                <a16:creationId xmlns:a16="http://schemas.microsoft.com/office/drawing/2014/main" id="{13B57C47-E023-44BF-965C-B24071AEE421}"/>
              </a:ext>
            </a:extLst>
          </p:cNvPr>
          <p:cNvSpPr txBox="1"/>
          <p:nvPr/>
        </p:nvSpPr>
        <p:spPr>
          <a:xfrm>
            <a:off x="7593931" y="3912548"/>
            <a:ext cx="336952" cy="276999"/>
          </a:xfrm>
          <a:prstGeom prst="rect">
            <a:avLst/>
          </a:prstGeom>
          <a:noFill/>
        </p:spPr>
        <p:txBody>
          <a:bodyPr wrap="none" rtlCol="0">
            <a:spAutoFit/>
          </a:bodyPr>
          <a:lstStyle/>
          <a:p>
            <a:r>
              <a:rPr lang="fi-FI" sz="1200" dirty="0">
                <a:solidFill>
                  <a:srgbClr val="FF0000"/>
                </a:solidFill>
              </a:rPr>
              <a:t>- ?</a:t>
            </a:r>
            <a:endParaRPr lang="en-GB" sz="1200" dirty="0">
              <a:solidFill>
                <a:srgbClr val="FF0000"/>
              </a:solidFill>
            </a:endParaRPr>
          </a:p>
        </p:txBody>
      </p:sp>
      <p:pic>
        <p:nvPicPr>
          <p:cNvPr id="8" name="Kuva 7">
            <a:extLst>
              <a:ext uri="{FF2B5EF4-FFF2-40B4-BE49-F238E27FC236}">
                <a16:creationId xmlns:a16="http://schemas.microsoft.com/office/drawing/2014/main" id="{4949316D-F0CE-4D68-B71C-F215B156F5CB}"/>
              </a:ext>
            </a:extLst>
          </p:cNvPr>
          <p:cNvPicPr>
            <a:picLocks noChangeAspect="1"/>
          </p:cNvPicPr>
          <p:nvPr/>
        </p:nvPicPr>
        <p:blipFill>
          <a:blip r:embed="rId6"/>
          <a:stretch>
            <a:fillRect/>
          </a:stretch>
        </p:blipFill>
        <p:spPr>
          <a:xfrm>
            <a:off x="5595135" y="5532729"/>
            <a:ext cx="1704975" cy="504825"/>
          </a:xfrm>
          <a:prstGeom prst="rect">
            <a:avLst/>
          </a:prstGeom>
        </p:spPr>
      </p:pic>
    </p:spTree>
    <p:extLst>
      <p:ext uri="{BB962C8B-B14F-4D97-AF65-F5344CB8AC3E}">
        <p14:creationId xmlns:p14="http://schemas.microsoft.com/office/powerpoint/2010/main" val="2659190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pic>
        <p:nvPicPr>
          <p:cNvPr id="6" name="Kuva 5">
            <a:extLst>
              <a:ext uri="{FF2B5EF4-FFF2-40B4-BE49-F238E27FC236}">
                <a16:creationId xmlns:a16="http://schemas.microsoft.com/office/drawing/2014/main" id="{081885EB-13BC-4CD5-A4DD-A78829D6B016}"/>
              </a:ext>
            </a:extLst>
          </p:cNvPr>
          <p:cNvPicPr>
            <a:picLocks noChangeAspect="1"/>
          </p:cNvPicPr>
          <p:nvPr/>
        </p:nvPicPr>
        <p:blipFill>
          <a:blip r:embed="rId2"/>
          <a:stretch>
            <a:fillRect/>
          </a:stretch>
        </p:blipFill>
        <p:spPr>
          <a:xfrm>
            <a:off x="5356657" y="914401"/>
            <a:ext cx="3834765" cy="2514600"/>
          </a:xfrm>
          <a:prstGeom prst="rect">
            <a:avLst/>
          </a:prstGeom>
        </p:spPr>
      </p:pic>
      <p:pic>
        <p:nvPicPr>
          <p:cNvPr id="9" name="Kuva 8">
            <a:extLst>
              <a:ext uri="{FF2B5EF4-FFF2-40B4-BE49-F238E27FC236}">
                <a16:creationId xmlns:a16="http://schemas.microsoft.com/office/drawing/2014/main" id="{94DEF560-F91F-4F71-80B9-2D3F2570BBD6}"/>
              </a:ext>
            </a:extLst>
          </p:cNvPr>
          <p:cNvPicPr>
            <a:picLocks noChangeAspect="1"/>
          </p:cNvPicPr>
          <p:nvPr/>
        </p:nvPicPr>
        <p:blipFill>
          <a:blip r:embed="rId3"/>
          <a:stretch>
            <a:fillRect/>
          </a:stretch>
        </p:blipFill>
        <p:spPr>
          <a:xfrm>
            <a:off x="8216398" y="3543764"/>
            <a:ext cx="2712664" cy="3134049"/>
          </a:xfrm>
          <a:prstGeom prst="rect">
            <a:avLst/>
          </a:prstGeom>
        </p:spPr>
      </p:pic>
      <p:sp>
        <p:nvSpPr>
          <p:cNvPr id="13" name="Nuoli: Alas 12">
            <a:extLst>
              <a:ext uri="{FF2B5EF4-FFF2-40B4-BE49-F238E27FC236}">
                <a16:creationId xmlns:a16="http://schemas.microsoft.com/office/drawing/2014/main" id="{20D32C6F-792A-45AB-89FA-120A2D4E215A}"/>
              </a:ext>
            </a:extLst>
          </p:cNvPr>
          <p:cNvSpPr/>
          <p:nvPr/>
        </p:nvSpPr>
        <p:spPr>
          <a:xfrm>
            <a:off x="6642126" y="614972"/>
            <a:ext cx="569626" cy="1212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9761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pic>
        <p:nvPicPr>
          <p:cNvPr id="2" name="Kuva 1">
            <a:extLst>
              <a:ext uri="{FF2B5EF4-FFF2-40B4-BE49-F238E27FC236}">
                <a16:creationId xmlns:a16="http://schemas.microsoft.com/office/drawing/2014/main" id="{12E921B3-B3F0-4963-A2FD-CEF302C1F0F2}"/>
              </a:ext>
            </a:extLst>
          </p:cNvPr>
          <p:cNvPicPr>
            <a:picLocks noChangeAspect="1"/>
          </p:cNvPicPr>
          <p:nvPr/>
        </p:nvPicPr>
        <p:blipFill>
          <a:blip r:embed="rId2"/>
          <a:stretch>
            <a:fillRect/>
          </a:stretch>
        </p:blipFill>
        <p:spPr>
          <a:xfrm>
            <a:off x="5262282" y="1234270"/>
            <a:ext cx="3175467" cy="2194730"/>
          </a:xfrm>
          <a:prstGeom prst="rect">
            <a:avLst/>
          </a:prstGeom>
        </p:spPr>
      </p:pic>
      <p:pic>
        <p:nvPicPr>
          <p:cNvPr id="6" name="Kuva 5">
            <a:extLst>
              <a:ext uri="{FF2B5EF4-FFF2-40B4-BE49-F238E27FC236}">
                <a16:creationId xmlns:a16="http://schemas.microsoft.com/office/drawing/2014/main" id="{4A03B7FE-4268-4D17-BAF8-DF36D718EA65}"/>
              </a:ext>
            </a:extLst>
          </p:cNvPr>
          <p:cNvPicPr>
            <a:picLocks noChangeAspect="1"/>
          </p:cNvPicPr>
          <p:nvPr/>
        </p:nvPicPr>
        <p:blipFill>
          <a:blip r:embed="rId3"/>
          <a:stretch>
            <a:fillRect/>
          </a:stretch>
        </p:blipFill>
        <p:spPr>
          <a:xfrm>
            <a:off x="8624887" y="1234270"/>
            <a:ext cx="2948601" cy="2172653"/>
          </a:xfrm>
          <a:prstGeom prst="rect">
            <a:avLst/>
          </a:prstGeom>
        </p:spPr>
      </p:pic>
      <p:pic>
        <p:nvPicPr>
          <p:cNvPr id="7" name="Kuva 6">
            <a:extLst>
              <a:ext uri="{FF2B5EF4-FFF2-40B4-BE49-F238E27FC236}">
                <a16:creationId xmlns:a16="http://schemas.microsoft.com/office/drawing/2014/main" id="{FF034B3D-BD33-479D-A2BB-FC4B75CDA864}"/>
              </a:ext>
            </a:extLst>
          </p:cNvPr>
          <p:cNvPicPr>
            <a:picLocks noChangeAspect="1"/>
          </p:cNvPicPr>
          <p:nvPr/>
        </p:nvPicPr>
        <p:blipFill>
          <a:blip r:embed="rId4"/>
          <a:stretch>
            <a:fillRect/>
          </a:stretch>
        </p:blipFill>
        <p:spPr>
          <a:xfrm>
            <a:off x="5325875" y="3863632"/>
            <a:ext cx="3111873" cy="2314092"/>
          </a:xfrm>
          <a:prstGeom prst="rect">
            <a:avLst/>
          </a:prstGeom>
        </p:spPr>
      </p:pic>
      <p:pic>
        <p:nvPicPr>
          <p:cNvPr id="8" name="Kuva 7">
            <a:extLst>
              <a:ext uri="{FF2B5EF4-FFF2-40B4-BE49-F238E27FC236}">
                <a16:creationId xmlns:a16="http://schemas.microsoft.com/office/drawing/2014/main" id="{96AFEAC8-A8A1-4B7D-90A6-F4ECAA353BE3}"/>
              </a:ext>
            </a:extLst>
          </p:cNvPr>
          <p:cNvPicPr>
            <a:picLocks noChangeAspect="1"/>
          </p:cNvPicPr>
          <p:nvPr/>
        </p:nvPicPr>
        <p:blipFill>
          <a:blip r:embed="rId5"/>
          <a:stretch>
            <a:fillRect/>
          </a:stretch>
        </p:blipFill>
        <p:spPr>
          <a:xfrm>
            <a:off x="8624887" y="3863632"/>
            <a:ext cx="3146306" cy="2314092"/>
          </a:xfrm>
          <a:prstGeom prst="rect">
            <a:avLst/>
          </a:prstGeom>
        </p:spPr>
      </p:pic>
    </p:spTree>
    <p:extLst>
      <p:ext uri="{BB962C8B-B14F-4D97-AF65-F5344CB8AC3E}">
        <p14:creationId xmlns:p14="http://schemas.microsoft.com/office/powerpoint/2010/main" val="3306083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pic>
        <p:nvPicPr>
          <p:cNvPr id="2" name="Kuva 1">
            <a:extLst>
              <a:ext uri="{FF2B5EF4-FFF2-40B4-BE49-F238E27FC236}">
                <a16:creationId xmlns:a16="http://schemas.microsoft.com/office/drawing/2014/main" id="{7068FE3F-4FBA-4A32-86AA-CDDB8EF13294}"/>
              </a:ext>
            </a:extLst>
          </p:cNvPr>
          <p:cNvPicPr>
            <a:picLocks noChangeAspect="1"/>
          </p:cNvPicPr>
          <p:nvPr/>
        </p:nvPicPr>
        <p:blipFill>
          <a:blip r:embed="rId2"/>
          <a:stretch>
            <a:fillRect/>
          </a:stretch>
        </p:blipFill>
        <p:spPr>
          <a:xfrm>
            <a:off x="5136776" y="976582"/>
            <a:ext cx="3173396" cy="2452418"/>
          </a:xfrm>
          <a:prstGeom prst="rect">
            <a:avLst/>
          </a:prstGeom>
        </p:spPr>
      </p:pic>
      <p:pic>
        <p:nvPicPr>
          <p:cNvPr id="3" name="Kuva 2">
            <a:extLst>
              <a:ext uri="{FF2B5EF4-FFF2-40B4-BE49-F238E27FC236}">
                <a16:creationId xmlns:a16="http://schemas.microsoft.com/office/drawing/2014/main" id="{78E3B639-B458-48CD-9F3A-3B4D4041AB80}"/>
              </a:ext>
            </a:extLst>
          </p:cNvPr>
          <p:cNvPicPr>
            <a:picLocks noChangeAspect="1"/>
          </p:cNvPicPr>
          <p:nvPr/>
        </p:nvPicPr>
        <p:blipFill>
          <a:blip r:embed="rId3"/>
          <a:stretch>
            <a:fillRect/>
          </a:stretch>
        </p:blipFill>
        <p:spPr>
          <a:xfrm>
            <a:off x="5262282" y="3832523"/>
            <a:ext cx="3173396" cy="2431493"/>
          </a:xfrm>
          <a:prstGeom prst="rect">
            <a:avLst/>
          </a:prstGeom>
        </p:spPr>
      </p:pic>
      <p:pic>
        <p:nvPicPr>
          <p:cNvPr id="6" name="Kuva 5">
            <a:extLst>
              <a:ext uri="{FF2B5EF4-FFF2-40B4-BE49-F238E27FC236}">
                <a16:creationId xmlns:a16="http://schemas.microsoft.com/office/drawing/2014/main" id="{784A138E-70CC-4618-B8AA-F2E805B92B69}"/>
              </a:ext>
            </a:extLst>
          </p:cNvPr>
          <p:cNvPicPr>
            <a:picLocks noChangeAspect="1"/>
          </p:cNvPicPr>
          <p:nvPr/>
        </p:nvPicPr>
        <p:blipFill>
          <a:blip r:embed="rId4"/>
          <a:stretch>
            <a:fillRect/>
          </a:stretch>
        </p:blipFill>
        <p:spPr>
          <a:xfrm>
            <a:off x="8560306" y="3832522"/>
            <a:ext cx="3294810" cy="2431493"/>
          </a:xfrm>
          <a:prstGeom prst="rect">
            <a:avLst/>
          </a:prstGeom>
        </p:spPr>
      </p:pic>
    </p:spTree>
    <p:extLst>
      <p:ext uri="{BB962C8B-B14F-4D97-AF65-F5344CB8AC3E}">
        <p14:creationId xmlns:p14="http://schemas.microsoft.com/office/powerpoint/2010/main" val="3526497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T=50.56 </a:t>
            </a:r>
            <a:r>
              <a:rPr lang="fi-FI" sz="1200" dirty="0" err="1"/>
              <a:t>sec</a:t>
            </a:r>
            <a:endParaRPr lang="en-GB" sz="1200" dirty="0"/>
          </a:p>
        </p:txBody>
      </p:sp>
      <p:pic>
        <p:nvPicPr>
          <p:cNvPr id="3" name="Kuva 2">
            <a:extLst>
              <a:ext uri="{FF2B5EF4-FFF2-40B4-BE49-F238E27FC236}">
                <a16:creationId xmlns:a16="http://schemas.microsoft.com/office/drawing/2014/main" id="{80927424-86D2-48FD-8A4A-A108C0E2AF47}"/>
              </a:ext>
            </a:extLst>
          </p:cNvPr>
          <p:cNvPicPr>
            <a:picLocks noChangeAspect="1"/>
          </p:cNvPicPr>
          <p:nvPr/>
        </p:nvPicPr>
        <p:blipFill>
          <a:blip r:embed="rId2"/>
          <a:stretch>
            <a:fillRect/>
          </a:stretch>
        </p:blipFill>
        <p:spPr>
          <a:xfrm>
            <a:off x="6768353" y="1188870"/>
            <a:ext cx="3953435" cy="1757083"/>
          </a:xfrm>
          <a:prstGeom prst="rect">
            <a:avLst/>
          </a:prstGeom>
        </p:spPr>
      </p:pic>
      <p:pic>
        <p:nvPicPr>
          <p:cNvPr id="7" name="Kuva 6">
            <a:extLst>
              <a:ext uri="{FF2B5EF4-FFF2-40B4-BE49-F238E27FC236}">
                <a16:creationId xmlns:a16="http://schemas.microsoft.com/office/drawing/2014/main" id="{943C569E-AF02-42FF-B821-97D01DA82522}"/>
              </a:ext>
            </a:extLst>
          </p:cNvPr>
          <p:cNvPicPr>
            <a:picLocks noChangeAspect="1"/>
          </p:cNvPicPr>
          <p:nvPr/>
        </p:nvPicPr>
        <p:blipFill>
          <a:blip r:embed="rId3"/>
          <a:stretch>
            <a:fillRect/>
          </a:stretch>
        </p:blipFill>
        <p:spPr>
          <a:xfrm>
            <a:off x="5952564" y="3128682"/>
            <a:ext cx="4782881" cy="3372047"/>
          </a:xfrm>
          <a:prstGeom prst="rect">
            <a:avLst/>
          </a:prstGeom>
        </p:spPr>
      </p:pic>
      <p:sp>
        <p:nvSpPr>
          <p:cNvPr id="8" name="Tekstiruutu 7">
            <a:extLst>
              <a:ext uri="{FF2B5EF4-FFF2-40B4-BE49-F238E27FC236}">
                <a16:creationId xmlns:a16="http://schemas.microsoft.com/office/drawing/2014/main" id="{53AE52F1-ECEF-4683-9959-AFBDCB70311E}"/>
              </a:ext>
            </a:extLst>
          </p:cNvPr>
          <p:cNvSpPr txBox="1"/>
          <p:nvPr/>
        </p:nvSpPr>
        <p:spPr>
          <a:xfrm>
            <a:off x="10462950" y="5267762"/>
            <a:ext cx="561372" cy="230832"/>
          </a:xfrm>
          <a:prstGeom prst="rect">
            <a:avLst/>
          </a:prstGeom>
          <a:noFill/>
        </p:spPr>
        <p:txBody>
          <a:bodyPr wrap="none" rtlCol="0">
            <a:spAutoFit/>
          </a:bodyPr>
          <a:lstStyle/>
          <a:p>
            <a:r>
              <a:rPr lang="fi-FI" sz="900" dirty="0"/>
              <a:t>P=0.000</a:t>
            </a:r>
            <a:endParaRPr lang="en-GB" sz="900" dirty="0"/>
          </a:p>
        </p:txBody>
      </p:sp>
      <p:pic>
        <p:nvPicPr>
          <p:cNvPr id="9" name="Kuva 8">
            <a:extLst>
              <a:ext uri="{FF2B5EF4-FFF2-40B4-BE49-F238E27FC236}">
                <a16:creationId xmlns:a16="http://schemas.microsoft.com/office/drawing/2014/main" id="{E4413401-53DF-4E43-A0F1-78BDEF6D0BB1}"/>
              </a:ext>
            </a:extLst>
          </p:cNvPr>
          <p:cNvPicPr>
            <a:picLocks noChangeAspect="1"/>
          </p:cNvPicPr>
          <p:nvPr/>
        </p:nvPicPr>
        <p:blipFill>
          <a:blip r:embed="rId4"/>
          <a:stretch>
            <a:fillRect/>
          </a:stretch>
        </p:blipFill>
        <p:spPr>
          <a:xfrm>
            <a:off x="6732493" y="627348"/>
            <a:ext cx="4248150" cy="409575"/>
          </a:xfrm>
          <a:prstGeom prst="rect">
            <a:avLst/>
          </a:prstGeom>
        </p:spPr>
      </p:pic>
    </p:spTree>
    <p:extLst>
      <p:ext uri="{BB962C8B-B14F-4D97-AF65-F5344CB8AC3E}">
        <p14:creationId xmlns:p14="http://schemas.microsoft.com/office/powerpoint/2010/main" val="1526950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T=51.00 </a:t>
            </a:r>
            <a:r>
              <a:rPr lang="fi-FI" sz="1200" dirty="0" err="1"/>
              <a:t>sec</a:t>
            </a:r>
            <a:endParaRPr lang="en-GB" sz="1200" dirty="0"/>
          </a:p>
        </p:txBody>
      </p:sp>
      <p:sp>
        <p:nvSpPr>
          <p:cNvPr id="8" name="Tekstiruutu 7">
            <a:extLst>
              <a:ext uri="{FF2B5EF4-FFF2-40B4-BE49-F238E27FC236}">
                <a16:creationId xmlns:a16="http://schemas.microsoft.com/office/drawing/2014/main" id="{53AE52F1-ECEF-4683-9959-AFBDCB70311E}"/>
              </a:ext>
            </a:extLst>
          </p:cNvPr>
          <p:cNvSpPr txBox="1"/>
          <p:nvPr/>
        </p:nvSpPr>
        <p:spPr>
          <a:xfrm>
            <a:off x="10399339" y="4945033"/>
            <a:ext cx="561372" cy="230832"/>
          </a:xfrm>
          <a:prstGeom prst="rect">
            <a:avLst/>
          </a:prstGeom>
          <a:noFill/>
        </p:spPr>
        <p:txBody>
          <a:bodyPr wrap="none" rtlCol="0">
            <a:spAutoFit/>
          </a:bodyPr>
          <a:lstStyle/>
          <a:p>
            <a:r>
              <a:rPr lang="fi-FI" sz="900" dirty="0"/>
              <a:t>P=0.000</a:t>
            </a:r>
            <a:endParaRPr lang="en-GB" sz="900" dirty="0"/>
          </a:p>
        </p:txBody>
      </p:sp>
      <p:pic>
        <p:nvPicPr>
          <p:cNvPr id="9" name="Kuva 8">
            <a:extLst>
              <a:ext uri="{FF2B5EF4-FFF2-40B4-BE49-F238E27FC236}">
                <a16:creationId xmlns:a16="http://schemas.microsoft.com/office/drawing/2014/main" id="{26A6A3E8-6B3F-4CDC-B5D7-F2C66D610AB3}"/>
              </a:ext>
            </a:extLst>
          </p:cNvPr>
          <p:cNvPicPr>
            <a:picLocks noChangeAspect="1"/>
          </p:cNvPicPr>
          <p:nvPr/>
        </p:nvPicPr>
        <p:blipFill>
          <a:blip r:embed="rId2"/>
          <a:stretch>
            <a:fillRect/>
          </a:stretch>
        </p:blipFill>
        <p:spPr>
          <a:xfrm>
            <a:off x="6578744" y="627495"/>
            <a:ext cx="4839510" cy="528952"/>
          </a:xfrm>
          <a:prstGeom prst="rect">
            <a:avLst/>
          </a:prstGeom>
        </p:spPr>
      </p:pic>
      <p:pic>
        <p:nvPicPr>
          <p:cNvPr id="10" name="Kuva 9">
            <a:extLst>
              <a:ext uri="{FF2B5EF4-FFF2-40B4-BE49-F238E27FC236}">
                <a16:creationId xmlns:a16="http://schemas.microsoft.com/office/drawing/2014/main" id="{C752A3B4-10B1-4702-912C-FE8AEDA4EEE1}"/>
              </a:ext>
            </a:extLst>
          </p:cNvPr>
          <p:cNvPicPr>
            <a:picLocks noChangeAspect="1"/>
          </p:cNvPicPr>
          <p:nvPr/>
        </p:nvPicPr>
        <p:blipFill>
          <a:blip r:embed="rId3"/>
          <a:stretch>
            <a:fillRect/>
          </a:stretch>
        </p:blipFill>
        <p:spPr>
          <a:xfrm>
            <a:off x="6578744" y="1312731"/>
            <a:ext cx="5113630" cy="1193718"/>
          </a:xfrm>
          <a:prstGeom prst="rect">
            <a:avLst/>
          </a:prstGeom>
        </p:spPr>
      </p:pic>
      <p:pic>
        <p:nvPicPr>
          <p:cNvPr id="11" name="Kuva 10">
            <a:extLst>
              <a:ext uri="{FF2B5EF4-FFF2-40B4-BE49-F238E27FC236}">
                <a16:creationId xmlns:a16="http://schemas.microsoft.com/office/drawing/2014/main" id="{ED20948B-DC93-4860-8269-8B29DB68989B}"/>
              </a:ext>
            </a:extLst>
          </p:cNvPr>
          <p:cNvPicPr>
            <a:picLocks noChangeAspect="1"/>
          </p:cNvPicPr>
          <p:nvPr/>
        </p:nvPicPr>
        <p:blipFill>
          <a:blip r:embed="rId4"/>
          <a:stretch>
            <a:fillRect/>
          </a:stretch>
        </p:blipFill>
        <p:spPr>
          <a:xfrm>
            <a:off x="5559830" y="2918249"/>
            <a:ext cx="4839509" cy="3509445"/>
          </a:xfrm>
          <a:prstGeom prst="rect">
            <a:avLst/>
          </a:prstGeom>
        </p:spPr>
      </p:pic>
    </p:spTree>
    <p:extLst>
      <p:ext uri="{BB962C8B-B14F-4D97-AF65-F5344CB8AC3E}">
        <p14:creationId xmlns:p14="http://schemas.microsoft.com/office/powerpoint/2010/main" val="4119346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T=52.00 </a:t>
            </a:r>
            <a:r>
              <a:rPr lang="fi-FI" sz="1200" dirty="0" err="1"/>
              <a:t>sec</a:t>
            </a:r>
            <a:endParaRPr lang="en-GB" sz="1200" dirty="0"/>
          </a:p>
        </p:txBody>
      </p:sp>
      <p:pic>
        <p:nvPicPr>
          <p:cNvPr id="2" name="Kuva 1">
            <a:extLst>
              <a:ext uri="{FF2B5EF4-FFF2-40B4-BE49-F238E27FC236}">
                <a16:creationId xmlns:a16="http://schemas.microsoft.com/office/drawing/2014/main" id="{794D85C9-C736-4F41-9C32-508DA8231B9A}"/>
              </a:ext>
            </a:extLst>
          </p:cNvPr>
          <p:cNvPicPr>
            <a:picLocks noChangeAspect="1"/>
          </p:cNvPicPr>
          <p:nvPr/>
        </p:nvPicPr>
        <p:blipFill>
          <a:blip r:embed="rId2"/>
          <a:stretch>
            <a:fillRect/>
          </a:stretch>
        </p:blipFill>
        <p:spPr>
          <a:xfrm>
            <a:off x="6905064" y="663709"/>
            <a:ext cx="4641476" cy="580185"/>
          </a:xfrm>
          <a:prstGeom prst="rect">
            <a:avLst/>
          </a:prstGeom>
        </p:spPr>
      </p:pic>
      <p:pic>
        <p:nvPicPr>
          <p:cNvPr id="3" name="Kuva 2">
            <a:extLst>
              <a:ext uri="{FF2B5EF4-FFF2-40B4-BE49-F238E27FC236}">
                <a16:creationId xmlns:a16="http://schemas.microsoft.com/office/drawing/2014/main" id="{A42E984F-F7BD-4047-B18E-A288F2413DCF}"/>
              </a:ext>
            </a:extLst>
          </p:cNvPr>
          <p:cNvPicPr>
            <a:picLocks noChangeAspect="1"/>
          </p:cNvPicPr>
          <p:nvPr/>
        </p:nvPicPr>
        <p:blipFill>
          <a:blip r:embed="rId3"/>
          <a:stretch>
            <a:fillRect/>
          </a:stretch>
        </p:blipFill>
        <p:spPr>
          <a:xfrm>
            <a:off x="6905063" y="1421465"/>
            <a:ext cx="4926955" cy="1330699"/>
          </a:xfrm>
          <a:prstGeom prst="rect">
            <a:avLst/>
          </a:prstGeom>
        </p:spPr>
      </p:pic>
      <p:pic>
        <p:nvPicPr>
          <p:cNvPr id="7" name="Kuva 6">
            <a:extLst>
              <a:ext uri="{FF2B5EF4-FFF2-40B4-BE49-F238E27FC236}">
                <a16:creationId xmlns:a16="http://schemas.microsoft.com/office/drawing/2014/main" id="{07F1B8E9-B8CB-4C1A-A359-559DD3C70D48}"/>
              </a:ext>
            </a:extLst>
          </p:cNvPr>
          <p:cNvPicPr>
            <a:picLocks noChangeAspect="1"/>
          </p:cNvPicPr>
          <p:nvPr/>
        </p:nvPicPr>
        <p:blipFill>
          <a:blip r:embed="rId4"/>
          <a:stretch>
            <a:fillRect/>
          </a:stretch>
        </p:blipFill>
        <p:spPr>
          <a:xfrm>
            <a:off x="5287049" y="2930925"/>
            <a:ext cx="4727310" cy="3547503"/>
          </a:xfrm>
          <a:prstGeom prst="rect">
            <a:avLst/>
          </a:prstGeom>
        </p:spPr>
      </p:pic>
      <p:sp>
        <p:nvSpPr>
          <p:cNvPr id="14" name="Tekstiruutu 13">
            <a:extLst>
              <a:ext uri="{FF2B5EF4-FFF2-40B4-BE49-F238E27FC236}">
                <a16:creationId xmlns:a16="http://schemas.microsoft.com/office/drawing/2014/main" id="{53410735-E806-478C-A1E9-BE0E2EC35EC5}"/>
              </a:ext>
            </a:extLst>
          </p:cNvPr>
          <p:cNvSpPr txBox="1"/>
          <p:nvPr/>
        </p:nvSpPr>
        <p:spPr>
          <a:xfrm>
            <a:off x="10399339" y="4945033"/>
            <a:ext cx="561372" cy="230832"/>
          </a:xfrm>
          <a:prstGeom prst="rect">
            <a:avLst/>
          </a:prstGeom>
          <a:noFill/>
        </p:spPr>
        <p:txBody>
          <a:bodyPr wrap="none" rtlCol="0">
            <a:spAutoFit/>
          </a:bodyPr>
          <a:lstStyle/>
          <a:p>
            <a:r>
              <a:rPr lang="fi-FI" sz="900" dirty="0"/>
              <a:t>P=0.003</a:t>
            </a:r>
            <a:endParaRPr lang="en-GB" sz="900" dirty="0"/>
          </a:p>
        </p:txBody>
      </p:sp>
    </p:spTree>
    <p:extLst>
      <p:ext uri="{BB962C8B-B14F-4D97-AF65-F5344CB8AC3E}">
        <p14:creationId xmlns:p14="http://schemas.microsoft.com/office/powerpoint/2010/main" val="472101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T=54.00 </a:t>
            </a:r>
            <a:r>
              <a:rPr lang="fi-FI" sz="1200" dirty="0" err="1"/>
              <a:t>sec</a:t>
            </a:r>
            <a:endParaRPr lang="en-GB" sz="1200" dirty="0"/>
          </a:p>
        </p:txBody>
      </p:sp>
      <p:pic>
        <p:nvPicPr>
          <p:cNvPr id="2" name="Kuva 1">
            <a:extLst>
              <a:ext uri="{FF2B5EF4-FFF2-40B4-BE49-F238E27FC236}">
                <a16:creationId xmlns:a16="http://schemas.microsoft.com/office/drawing/2014/main" id="{0ADFF19F-D9C7-4E51-BC82-E4CBFAB8D6A0}"/>
              </a:ext>
            </a:extLst>
          </p:cNvPr>
          <p:cNvPicPr>
            <a:picLocks noChangeAspect="1"/>
          </p:cNvPicPr>
          <p:nvPr/>
        </p:nvPicPr>
        <p:blipFill>
          <a:blip r:embed="rId2"/>
          <a:stretch>
            <a:fillRect/>
          </a:stretch>
        </p:blipFill>
        <p:spPr>
          <a:xfrm>
            <a:off x="6701424" y="725301"/>
            <a:ext cx="5008043" cy="583546"/>
          </a:xfrm>
          <a:prstGeom prst="rect">
            <a:avLst/>
          </a:prstGeom>
        </p:spPr>
      </p:pic>
      <p:pic>
        <p:nvPicPr>
          <p:cNvPr id="3" name="Kuva 2">
            <a:extLst>
              <a:ext uri="{FF2B5EF4-FFF2-40B4-BE49-F238E27FC236}">
                <a16:creationId xmlns:a16="http://schemas.microsoft.com/office/drawing/2014/main" id="{D93863B8-E90F-4C35-8510-1BDE0361AAC8}"/>
              </a:ext>
            </a:extLst>
          </p:cNvPr>
          <p:cNvPicPr>
            <a:picLocks noChangeAspect="1"/>
          </p:cNvPicPr>
          <p:nvPr/>
        </p:nvPicPr>
        <p:blipFill>
          <a:blip r:embed="rId3"/>
          <a:stretch>
            <a:fillRect/>
          </a:stretch>
        </p:blipFill>
        <p:spPr>
          <a:xfrm>
            <a:off x="6701424" y="1414182"/>
            <a:ext cx="4731831" cy="1351952"/>
          </a:xfrm>
          <a:prstGeom prst="rect">
            <a:avLst/>
          </a:prstGeom>
        </p:spPr>
      </p:pic>
      <p:pic>
        <p:nvPicPr>
          <p:cNvPr id="7" name="Kuva 6">
            <a:extLst>
              <a:ext uri="{FF2B5EF4-FFF2-40B4-BE49-F238E27FC236}">
                <a16:creationId xmlns:a16="http://schemas.microsoft.com/office/drawing/2014/main" id="{83395BE0-CC1E-4AE5-8F12-C49FA413C86E}"/>
              </a:ext>
            </a:extLst>
          </p:cNvPr>
          <p:cNvPicPr>
            <a:picLocks noChangeAspect="1"/>
          </p:cNvPicPr>
          <p:nvPr/>
        </p:nvPicPr>
        <p:blipFill>
          <a:blip r:embed="rId4"/>
          <a:stretch>
            <a:fillRect/>
          </a:stretch>
        </p:blipFill>
        <p:spPr>
          <a:xfrm>
            <a:off x="5646553" y="2944504"/>
            <a:ext cx="4782509" cy="3556225"/>
          </a:xfrm>
          <a:prstGeom prst="rect">
            <a:avLst/>
          </a:prstGeom>
        </p:spPr>
      </p:pic>
      <p:sp>
        <p:nvSpPr>
          <p:cNvPr id="10" name="Tekstiruutu 9">
            <a:extLst>
              <a:ext uri="{FF2B5EF4-FFF2-40B4-BE49-F238E27FC236}">
                <a16:creationId xmlns:a16="http://schemas.microsoft.com/office/drawing/2014/main" id="{B8B5C846-F35B-4696-BE6D-4BB0B06AE0D2}"/>
              </a:ext>
            </a:extLst>
          </p:cNvPr>
          <p:cNvSpPr txBox="1"/>
          <p:nvPr/>
        </p:nvSpPr>
        <p:spPr>
          <a:xfrm>
            <a:off x="10399339" y="4945033"/>
            <a:ext cx="561372" cy="230832"/>
          </a:xfrm>
          <a:prstGeom prst="rect">
            <a:avLst/>
          </a:prstGeom>
          <a:noFill/>
        </p:spPr>
        <p:txBody>
          <a:bodyPr wrap="none" rtlCol="0">
            <a:spAutoFit/>
          </a:bodyPr>
          <a:lstStyle/>
          <a:p>
            <a:r>
              <a:rPr lang="fi-FI" sz="900" dirty="0"/>
              <a:t>P=0.019</a:t>
            </a:r>
            <a:endParaRPr lang="en-GB" sz="900" dirty="0"/>
          </a:p>
        </p:txBody>
      </p:sp>
    </p:spTree>
    <p:extLst>
      <p:ext uri="{BB962C8B-B14F-4D97-AF65-F5344CB8AC3E}">
        <p14:creationId xmlns:p14="http://schemas.microsoft.com/office/powerpoint/2010/main" val="2659766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T=56.00 </a:t>
            </a:r>
            <a:r>
              <a:rPr lang="fi-FI" sz="1200" dirty="0" err="1"/>
              <a:t>sec</a:t>
            </a:r>
            <a:endParaRPr lang="en-GB" sz="1200" dirty="0"/>
          </a:p>
        </p:txBody>
      </p:sp>
      <p:pic>
        <p:nvPicPr>
          <p:cNvPr id="2" name="Kuva 1">
            <a:extLst>
              <a:ext uri="{FF2B5EF4-FFF2-40B4-BE49-F238E27FC236}">
                <a16:creationId xmlns:a16="http://schemas.microsoft.com/office/drawing/2014/main" id="{46A778AD-0460-4EB2-A985-DB9D55A45E6E}"/>
              </a:ext>
            </a:extLst>
          </p:cNvPr>
          <p:cNvPicPr>
            <a:picLocks noChangeAspect="1"/>
          </p:cNvPicPr>
          <p:nvPr/>
        </p:nvPicPr>
        <p:blipFill>
          <a:blip r:embed="rId2"/>
          <a:stretch>
            <a:fillRect/>
          </a:stretch>
        </p:blipFill>
        <p:spPr>
          <a:xfrm>
            <a:off x="6574491" y="637107"/>
            <a:ext cx="4783791" cy="602215"/>
          </a:xfrm>
          <a:prstGeom prst="rect">
            <a:avLst/>
          </a:prstGeom>
        </p:spPr>
      </p:pic>
      <p:pic>
        <p:nvPicPr>
          <p:cNvPr id="3" name="Kuva 2">
            <a:extLst>
              <a:ext uri="{FF2B5EF4-FFF2-40B4-BE49-F238E27FC236}">
                <a16:creationId xmlns:a16="http://schemas.microsoft.com/office/drawing/2014/main" id="{D74743CA-EAB2-46EE-B6A2-3D84F271AFE1}"/>
              </a:ext>
            </a:extLst>
          </p:cNvPr>
          <p:cNvPicPr>
            <a:picLocks noChangeAspect="1"/>
          </p:cNvPicPr>
          <p:nvPr/>
        </p:nvPicPr>
        <p:blipFill>
          <a:blip r:embed="rId3"/>
          <a:stretch>
            <a:fillRect/>
          </a:stretch>
        </p:blipFill>
        <p:spPr>
          <a:xfrm>
            <a:off x="6574491" y="1360394"/>
            <a:ext cx="4710673" cy="1245256"/>
          </a:xfrm>
          <a:prstGeom prst="rect">
            <a:avLst/>
          </a:prstGeom>
        </p:spPr>
      </p:pic>
      <p:pic>
        <p:nvPicPr>
          <p:cNvPr id="7" name="Kuva 6">
            <a:extLst>
              <a:ext uri="{FF2B5EF4-FFF2-40B4-BE49-F238E27FC236}">
                <a16:creationId xmlns:a16="http://schemas.microsoft.com/office/drawing/2014/main" id="{ABE1B350-B681-44A9-B6D8-E5D3536BD1F0}"/>
              </a:ext>
            </a:extLst>
          </p:cNvPr>
          <p:cNvPicPr>
            <a:picLocks noChangeAspect="1"/>
          </p:cNvPicPr>
          <p:nvPr/>
        </p:nvPicPr>
        <p:blipFill>
          <a:blip r:embed="rId4"/>
          <a:stretch>
            <a:fillRect/>
          </a:stretch>
        </p:blipFill>
        <p:spPr>
          <a:xfrm>
            <a:off x="5523433" y="2726721"/>
            <a:ext cx="5123709" cy="3774007"/>
          </a:xfrm>
          <a:prstGeom prst="rect">
            <a:avLst/>
          </a:prstGeom>
        </p:spPr>
      </p:pic>
      <p:sp>
        <p:nvSpPr>
          <p:cNvPr id="10" name="Tekstiruutu 9">
            <a:extLst>
              <a:ext uri="{FF2B5EF4-FFF2-40B4-BE49-F238E27FC236}">
                <a16:creationId xmlns:a16="http://schemas.microsoft.com/office/drawing/2014/main" id="{5FDA0318-9A8B-4FCE-9FCF-DC2A41355D40}"/>
              </a:ext>
            </a:extLst>
          </p:cNvPr>
          <p:cNvSpPr txBox="1"/>
          <p:nvPr/>
        </p:nvSpPr>
        <p:spPr>
          <a:xfrm>
            <a:off x="10524845" y="4756775"/>
            <a:ext cx="561372" cy="230832"/>
          </a:xfrm>
          <a:prstGeom prst="rect">
            <a:avLst/>
          </a:prstGeom>
          <a:noFill/>
        </p:spPr>
        <p:txBody>
          <a:bodyPr wrap="none" rtlCol="0">
            <a:spAutoFit/>
          </a:bodyPr>
          <a:lstStyle/>
          <a:p>
            <a:r>
              <a:rPr lang="fi-FI" sz="900" dirty="0"/>
              <a:t>P=0.027</a:t>
            </a:r>
            <a:endParaRPr lang="en-GB" sz="900" dirty="0"/>
          </a:p>
        </p:txBody>
      </p:sp>
    </p:spTree>
    <p:extLst>
      <p:ext uri="{BB962C8B-B14F-4D97-AF65-F5344CB8AC3E}">
        <p14:creationId xmlns:p14="http://schemas.microsoft.com/office/powerpoint/2010/main" val="2988456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T=58.00 </a:t>
            </a:r>
            <a:r>
              <a:rPr lang="fi-FI" sz="1200" dirty="0" err="1"/>
              <a:t>sec</a:t>
            </a:r>
            <a:endParaRPr lang="en-GB" sz="1200" dirty="0"/>
          </a:p>
        </p:txBody>
      </p:sp>
      <p:pic>
        <p:nvPicPr>
          <p:cNvPr id="2" name="Kuva 1">
            <a:extLst>
              <a:ext uri="{FF2B5EF4-FFF2-40B4-BE49-F238E27FC236}">
                <a16:creationId xmlns:a16="http://schemas.microsoft.com/office/drawing/2014/main" id="{72579C23-E57C-442F-A6B7-AEA3420340D4}"/>
              </a:ext>
            </a:extLst>
          </p:cNvPr>
          <p:cNvPicPr>
            <a:picLocks noChangeAspect="1"/>
          </p:cNvPicPr>
          <p:nvPr/>
        </p:nvPicPr>
        <p:blipFill>
          <a:blip r:embed="rId2"/>
          <a:stretch>
            <a:fillRect/>
          </a:stretch>
        </p:blipFill>
        <p:spPr>
          <a:xfrm>
            <a:off x="6684896" y="595415"/>
            <a:ext cx="5076798" cy="637969"/>
          </a:xfrm>
          <a:prstGeom prst="rect">
            <a:avLst/>
          </a:prstGeom>
        </p:spPr>
      </p:pic>
      <p:pic>
        <p:nvPicPr>
          <p:cNvPr id="3" name="Kuva 2">
            <a:extLst>
              <a:ext uri="{FF2B5EF4-FFF2-40B4-BE49-F238E27FC236}">
                <a16:creationId xmlns:a16="http://schemas.microsoft.com/office/drawing/2014/main" id="{313FD1C6-4E05-48E2-B209-FBBB2469F3E5}"/>
              </a:ext>
            </a:extLst>
          </p:cNvPr>
          <p:cNvPicPr>
            <a:picLocks noChangeAspect="1"/>
          </p:cNvPicPr>
          <p:nvPr/>
        </p:nvPicPr>
        <p:blipFill>
          <a:blip r:embed="rId3"/>
          <a:stretch>
            <a:fillRect/>
          </a:stretch>
        </p:blipFill>
        <p:spPr>
          <a:xfrm>
            <a:off x="6684896" y="1370479"/>
            <a:ext cx="4837300" cy="1236477"/>
          </a:xfrm>
          <a:prstGeom prst="rect">
            <a:avLst/>
          </a:prstGeom>
        </p:spPr>
      </p:pic>
      <p:pic>
        <p:nvPicPr>
          <p:cNvPr id="7" name="Kuva 6">
            <a:extLst>
              <a:ext uri="{FF2B5EF4-FFF2-40B4-BE49-F238E27FC236}">
                <a16:creationId xmlns:a16="http://schemas.microsoft.com/office/drawing/2014/main" id="{D2943130-5D69-4E5E-A68A-C6748B72AD3C}"/>
              </a:ext>
            </a:extLst>
          </p:cNvPr>
          <p:cNvPicPr>
            <a:picLocks noChangeAspect="1"/>
          </p:cNvPicPr>
          <p:nvPr/>
        </p:nvPicPr>
        <p:blipFill>
          <a:blip r:embed="rId4"/>
          <a:stretch>
            <a:fillRect/>
          </a:stretch>
        </p:blipFill>
        <p:spPr>
          <a:xfrm>
            <a:off x="5523433" y="2744051"/>
            <a:ext cx="5083956" cy="3744726"/>
          </a:xfrm>
          <a:prstGeom prst="rect">
            <a:avLst/>
          </a:prstGeom>
        </p:spPr>
      </p:pic>
      <p:sp>
        <p:nvSpPr>
          <p:cNvPr id="10" name="Tekstiruutu 9">
            <a:extLst>
              <a:ext uri="{FF2B5EF4-FFF2-40B4-BE49-F238E27FC236}">
                <a16:creationId xmlns:a16="http://schemas.microsoft.com/office/drawing/2014/main" id="{78022414-F3F7-41E1-8781-BE0C36B9CD02}"/>
              </a:ext>
            </a:extLst>
          </p:cNvPr>
          <p:cNvSpPr txBox="1"/>
          <p:nvPr/>
        </p:nvSpPr>
        <p:spPr>
          <a:xfrm>
            <a:off x="10524845" y="4756775"/>
            <a:ext cx="561372" cy="230832"/>
          </a:xfrm>
          <a:prstGeom prst="rect">
            <a:avLst/>
          </a:prstGeom>
          <a:noFill/>
        </p:spPr>
        <p:txBody>
          <a:bodyPr wrap="none" rtlCol="0">
            <a:spAutoFit/>
          </a:bodyPr>
          <a:lstStyle/>
          <a:p>
            <a:r>
              <a:rPr lang="fi-FI" sz="900" dirty="0"/>
              <a:t>P=0.019</a:t>
            </a:r>
            <a:endParaRPr lang="en-GB" sz="900" dirty="0"/>
          </a:p>
        </p:txBody>
      </p:sp>
    </p:spTree>
    <p:extLst>
      <p:ext uri="{BB962C8B-B14F-4D97-AF65-F5344CB8AC3E}">
        <p14:creationId xmlns:p14="http://schemas.microsoft.com/office/powerpoint/2010/main" val="987118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9175157-9433-4DCF-A8AE-5998BE6EEDAD}"/>
              </a:ext>
            </a:extLst>
          </p:cNvPr>
          <p:cNvSpPr txBox="1"/>
          <p:nvPr/>
        </p:nvSpPr>
        <p:spPr>
          <a:xfrm>
            <a:off x="6230471" y="2310708"/>
            <a:ext cx="3687741"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How to </a:t>
            </a:r>
            <a:r>
              <a:rPr lang="fi-FI" dirty="0" err="1">
                <a:solidFill>
                  <a:srgbClr val="FF0000"/>
                </a:solidFill>
              </a:rPr>
              <a:t>make</a:t>
            </a:r>
            <a:r>
              <a:rPr lang="fi-FI" dirty="0">
                <a:solidFill>
                  <a:srgbClr val="FF0000"/>
                </a:solidFill>
              </a:rPr>
              <a:t> </a:t>
            </a:r>
            <a:r>
              <a:rPr lang="fi-FI" dirty="0" err="1">
                <a:solidFill>
                  <a:srgbClr val="FF0000"/>
                </a:solidFill>
              </a:rPr>
              <a:t>uncertainty</a:t>
            </a:r>
            <a:r>
              <a:rPr lang="fi-FI" dirty="0">
                <a:solidFill>
                  <a:srgbClr val="FF0000"/>
                </a:solidFill>
              </a:rPr>
              <a:t> </a:t>
            </a:r>
            <a:r>
              <a:rPr lang="fi-FI" dirty="0" err="1">
                <a:solidFill>
                  <a:srgbClr val="FF0000"/>
                </a:solidFill>
              </a:rPr>
              <a:t>smaller</a:t>
            </a:r>
            <a:r>
              <a:rPr lang="fi-FI" dirty="0">
                <a:solidFill>
                  <a:srgbClr val="FF0000"/>
                </a:solidFill>
              </a:rPr>
              <a:t>?</a:t>
            </a:r>
          </a:p>
          <a:p>
            <a:pPr marL="285750" indent="-285750">
              <a:buFont typeface="Arial" panose="020B0604020202020204" pitchFamily="34" charset="0"/>
              <a:buChar char="•"/>
            </a:pPr>
            <a:r>
              <a:rPr lang="fi-FI" dirty="0" err="1">
                <a:solidFill>
                  <a:srgbClr val="FF0000"/>
                </a:solidFill>
              </a:rPr>
              <a:t>Collision</a:t>
            </a:r>
            <a:r>
              <a:rPr lang="fi-FI" dirty="0">
                <a:solidFill>
                  <a:srgbClr val="FF0000"/>
                </a:solidFill>
              </a:rPr>
              <a:t> </a:t>
            </a:r>
            <a:r>
              <a:rPr lang="fi-FI" dirty="0" err="1">
                <a:solidFill>
                  <a:srgbClr val="FF0000"/>
                </a:solidFill>
              </a:rPr>
              <a:t>matrix</a:t>
            </a:r>
            <a:r>
              <a:rPr lang="fi-FI" dirty="0">
                <a:solidFill>
                  <a:srgbClr val="FF0000"/>
                </a:solidFill>
              </a:rPr>
              <a:t> </a:t>
            </a:r>
            <a:r>
              <a:rPr lang="fi-FI" dirty="0" err="1">
                <a:solidFill>
                  <a:srgbClr val="FF0000"/>
                </a:solidFill>
              </a:rPr>
              <a:t>reachable</a:t>
            </a:r>
            <a:r>
              <a:rPr lang="fi-FI" dirty="0">
                <a:solidFill>
                  <a:srgbClr val="FF0000"/>
                </a:solidFill>
              </a:rPr>
              <a:t>?</a:t>
            </a:r>
          </a:p>
        </p:txBody>
      </p:sp>
    </p:spTree>
    <p:extLst>
      <p:ext uri="{BB962C8B-B14F-4D97-AF65-F5344CB8AC3E}">
        <p14:creationId xmlns:p14="http://schemas.microsoft.com/office/powerpoint/2010/main" val="51909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llipsi 10">
            <a:extLst>
              <a:ext uri="{FF2B5EF4-FFF2-40B4-BE49-F238E27FC236}">
                <a16:creationId xmlns:a16="http://schemas.microsoft.com/office/drawing/2014/main" id="{77FF0CEE-1F92-4077-A6EB-DCF9E6247683}"/>
              </a:ext>
            </a:extLst>
          </p:cNvPr>
          <p:cNvSpPr/>
          <p:nvPr/>
        </p:nvSpPr>
        <p:spPr>
          <a:xfrm>
            <a:off x="8425038" y="1544924"/>
            <a:ext cx="1932310" cy="19323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331125" y="321177"/>
            <a:ext cx="5583516" cy="646331"/>
          </a:xfrm>
          <a:prstGeom prst="rect">
            <a:avLst/>
          </a:prstGeom>
          <a:noFill/>
        </p:spPr>
        <p:txBody>
          <a:bodyPr wrap="none" rtlCol="0">
            <a:spAutoFit/>
          </a:bodyPr>
          <a:lstStyle/>
          <a:p>
            <a:r>
              <a:rPr lang="fi-FI" dirty="0"/>
              <a:t>Side </a:t>
            </a:r>
            <a:r>
              <a:rPr lang="fi-FI" dirty="0" err="1"/>
              <a:t>effect</a:t>
            </a:r>
            <a:r>
              <a:rPr lang="fi-FI" dirty="0"/>
              <a:t>: </a:t>
            </a:r>
            <a:r>
              <a:rPr lang="fi-FI" dirty="0" err="1"/>
              <a:t>instead</a:t>
            </a:r>
            <a:r>
              <a:rPr lang="fi-FI" dirty="0"/>
              <a:t> of </a:t>
            </a:r>
            <a:r>
              <a:rPr lang="fi-FI" dirty="0" err="1"/>
              <a:t>using</a:t>
            </a:r>
            <a:r>
              <a:rPr lang="fi-FI" dirty="0"/>
              <a:t> </a:t>
            </a:r>
            <a:r>
              <a:rPr lang="fi-FI" dirty="0" err="1"/>
              <a:t>height</a:t>
            </a:r>
            <a:r>
              <a:rPr lang="fi-FI" dirty="0"/>
              <a:t> in </a:t>
            </a:r>
            <a:r>
              <a:rPr lang="fi-FI" dirty="0" err="1"/>
              <a:t>distance</a:t>
            </a:r>
            <a:r>
              <a:rPr lang="fi-FI" dirty="0"/>
              <a:t> </a:t>
            </a:r>
            <a:r>
              <a:rPr lang="fi-FI" dirty="0" err="1"/>
              <a:t>estimation</a:t>
            </a:r>
            <a:r>
              <a:rPr lang="fi-FI" dirty="0"/>
              <a:t>,</a:t>
            </a:r>
          </a:p>
          <a:p>
            <a:r>
              <a:rPr lang="fi-FI" dirty="0"/>
              <a:t>radius of </a:t>
            </a:r>
            <a:r>
              <a:rPr lang="fi-FI" dirty="0" err="1"/>
              <a:t>enclosing</a:t>
            </a:r>
            <a:r>
              <a:rPr lang="fi-FI" dirty="0"/>
              <a:t> </a:t>
            </a:r>
            <a:r>
              <a:rPr lang="fi-FI" dirty="0" err="1"/>
              <a:t>circle</a:t>
            </a:r>
            <a:r>
              <a:rPr lang="fi-FI" dirty="0"/>
              <a:t> </a:t>
            </a:r>
            <a:r>
              <a:rPr lang="fi-FI" dirty="0" err="1"/>
              <a:t>will</a:t>
            </a:r>
            <a:r>
              <a:rPr lang="fi-FI" dirty="0"/>
              <a:t> </a:t>
            </a:r>
            <a:r>
              <a:rPr lang="fi-FI" dirty="0" err="1"/>
              <a:t>be</a:t>
            </a:r>
            <a:r>
              <a:rPr lang="fi-FI" dirty="0"/>
              <a:t> </a:t>
            </a:r>
            <a:r>
              <a:rPr lang="fi-FI" dirty="0" err="1"/>
              <a:t>used</a:t>
            </a:r>
            <a:r>
              <a:rPr lang="fi-FI" dirty="0"/>
              <a:t>:</a:t>
            </a:r>
            <a:endParaRPr lang="en-GB" dirty="0"/>
          </a:p>
        </p:txBody>
      </p:sp>
      <p:sp>
        <p:nvSpPr>
          <p:cNvPr id="2" name="Suorakulmio 1">
            <a:extLst>
              <a:ext uri="{FF2B5EF4-FFF2-40B4-BE49-F238E27FC236}">
                <a16:creationId xmlns:a16="http://schemas.microsoft.com/office/drawing/2014/main" id="{6D197A2E-7F5F-4693-9848-518E7E79F5F7}"/>
              </a:ext>
            </a:extLst>
          </p:cNvPr>
          <p:cNvSpPr/>
          <p:nvPr/>
        </p:nvSpPr>
        <p:spPr>
          <a:xfrm>
            <a:off x="8902096" y="1691565"/>
            <a:ext cx="1000664" cy="1630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uora nuoliyhdysviiva 3">
            <a:extLst>
              <a:ext uri="{FF2B5EF4-FFF2-40B4-BE49-F238E27FC236}">
                <a16:creationId xmlns:a16="http://schemas.microsoft.com/office/drawing/2014/main" id="{9F1193E5-9C8E-45F4-BF6B-DA70B95ECF19}"/>
              </a:ext>
            </a:extLst>
          </p:cNvPr>
          <p:cNvCxnSpPr/>
          <p:nvPr/>
        </p:nvCxnSpPr>
        <p:spPr>
          <a:xfrm>
            <a:off x="10144299" y="1691564"/>
            <a:ext cx="0" cy="163039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kstiruutu 21">
            <a:extLst>
              <a:ext uri="{FF2B5EF4-FFF2-40B4-BE49-F238E27FC236}">
                <a16:creationId xmlns:a16="http://schemas.microsoft.com/office/drawing/2014/main" id="{E7C76875-9FB6-4CB6-9F10-2F4FE4C9B455}"/>
              </a:ext>
            </a:extLst>
          </p:cNvPr>
          <p:cNvSpPr txBox="1"/>
          <p:nvPr/>
        </p:nvSpPr>
        <p:spPr>
          <a:xfrm>
            <a:off x="10144299" y="2374248"/>
            <a:ext cx="264816" cy="276999"/>
          </a:xfrm>
          <a:prstGeom prst="rect">
            <a:avLst/>
          </a:prstGeom>
          <a:noFill/>
        </p:spPr>
        <p:txBody>
          <a:bodyPr wrap="none" rtlCol="0">
            <a:spAutoFit/>
          </a:bodyPr>
          <a:lstStyle/>
          <a:p>
            <a:r>
              <a:rPr lang="fi-FI" sz="1200" dirty="0"/>
              <a:t>h</a:t>
            </a:r>
            <a:endParaRPr lang="en-GB" sz="1200" dirty="0"/>
          </a:p>
        </p:txBody>
      </p:sp>
      <p:cxnSp>
        <p:nvCxnSpPr>
          <p:cNvPr id="23" name="Suora nuoliyhdysviiva 22">
            <a:extLst>
              <a:ext uri="{FF2B5EF4-FFF2-40B4-BE49-F238E27FC236}">
                <a16:creationId xmlns:a16="http://schemas.microsoft.com/office/drawing/2014/main" id="{8E5152DF-43F4-4CB5-8F20-434F71C124D3}"/>
              </a:ext>
            </a:extLst>
          </p:cNvPr>
          <p:cNvCxnSpPr>
            <a:cxnSpLocks/>
          </p:cNvCxnSpPr>
          <p:nvPr/>
        </p:nvCxnSpPr>
        <p:spPr>
          <a:xfrm flipH="1">
            <a:off x="8902096" y="1510411"/>
            <a:ext cx="1000664"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kstiruutu 26">
            <a:extLst>
              <a:ext uri="{FF2B5EF4-FFF2-40B4-BE49-F238E27FC236}">
                <a16:creationId xmlns:a16="http://schemas.microsoft.com/office/drawing/2014/main" id="{21C7669D-9EE1-4FE1-B5D0-8A96ACBECF81}"/>
              </a:ext>
            </a:extLst>
          </p:cNvPr>
          <p:cNvSpPr txBox="1"/>
          <p:nvPr/>
        </p:nvSpPr>
        <p:spPr>
          <a:xfrm>
            <a:off x="9252768" y="1255774"/>
            <a:ext cx="295274" cy="276999"/>
          </a:xfrm>
          <a:prstGeom prst="rect">
            <a:avLst/>
          </a:prstGeom>
          <a:noFill/>
        </p:spPr>
        <p:txBody>
          <a:bodyPr wrap="none" rtlCol="0">
            <a:spAutoFit/>
          </a:bodyPr>
          <a:lstStyle/>
          <a:p>
            <a:r>
              <a:rPr lang="fi-FI" sz="1200" dirty="0"/>
              <a:t>w</a:t>
            </a:r>
            <a:endParaRPr lang="en-GB" sz="1200" dirty="0"/>
          </a:p>
        </p:txBody>
      </p:sp>
      <p:sp>
        <p:nvSpPr>
          <p:cNvPr id="12" name="Ellipsi 11">
            <a:extLst>
              <a:ext uri="{FF2B5EF4-FFF2-40B4-BE49-F238E27FC236}">
                <a16:creationId xmlns:a16="http://schemas.microsoft.com/office/drawing/2014/main" id="{6583E52D-EAFE-412D-B504-5791CEF51F54}"/>
              </a:ext>
            </a:extLst>
          </p:cNvPr>
          <p:cNvSpPr/>
          <p:nvPr/>
        </p:nvSpPr>
        <p:spPr>
          <a:xfrm>
            <a:off x="9356285" y="2331116"/>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uora nuoliyhdysviiva 13">
            <a:extLst>
              <a:ext uri="{FF2B5EF4-FFF2-40B4-BE49-F238E27FC236}">
                <a16:creationId xmlns:a16="http://schemas.microsoft.com/office/drawing/2014/main" id="{50129CCE-F0CC-43BC-9CC8-CC0D8AFE0EE1}"/>
              </a:ext>
            </a:extLst>
          </p:cNvPr>
          <p:cNvCxnSpPr>
            <a:cxnSpLocks/>
            <a:stCxn id="12" idx="7"/>
          </p:cNvCxnSpPr>
          <p:nvPr/>
        </p:nvCxnSpPr>
        <p:spPr>
          <a:xfrm flipV="1">
            <a:off x="9429916" y="1691565"/>
            <a:ext cx="472844" cy="652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6F2C8491-0DCF-4CE1-9D5F-78595A919678}"/>
              </a:ext>
            </a:extLst>
          </p:cNvPr>
          <p:cNvSpPr txBox="1"/>
          <p:nvPr/>
        </p:nvSpPr>
        <p:spPr>
          <a:xfrm>
            <a:off x="9578899" y="1931944"/>
            <a:ext cx="237566" cy="276999"/>
          </a:xfrm>
          <a:prstGeom prst="rect">
            <a:avLst/>
          </a:prstGeom>
          <a:noFill/>
        </p:spPr>
        <p:txBody>
          <a:bodyPr wrap="none" rtlCol="0">
            <a:spAutoFit/>
          </a:bodyPr>
          <a:lstStyle/>
          <a:p>
            <a:r>
              <a:rPr lang="fi-FI" sz="1200" dirty="0"/>
              <a:t>r</a:t>
            </a:r>
            <a:endParaRPr lang="en-GB" sz="1200" dirty="0"/>
          </a:p>
        </p:txBody>
      </p:sp>
      <p:cxnSp>
        <p:nvCxnSpPr>
          <p:cNvPr id="17" name="Suora yhdysviiva 16">
            <a:extLst>
              <a:ext uri="{FF2B5EF4-FFF2-40B4-BE49-F238E27FC236}">
                <a16:creationId xmlns:a16="http://schemas.microsoft.com/office/drawing/2014/main" id="{C3A9B7C6-F4E8-4B50-A48E-95C8CC01F071}"/>
              </a:ext>
            </a:extLst>
          </p:cNvPr>
          <p:cNvCxnSpPr>
            <a:cxnSpLocks/>
            <a:stCxn id="12" idx="0"/>
            <a:endCxn id="27" idx="2"/>
          </p:cNvCxnSpPr>
          <p:nvPr/>
        </p:nvCxnSpPr>
        <p:spPr>
          <a:xfrm flipV="1">
            <a:off x="9399417" y="1532773"/>
            <a:ext cx="988" cy="798343"/>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2A5ABBCF-79DA-4253-8CD8-1B939FDFC0B4}"/>
              </a:ext>
            </a:extLst>
          </p:cNvPr>
          <p:cNvSpPr txBox="1"/>
          <p:nvPr/>
        </p:nvSpPr>
        <p:spPr>
          <a:xfrm>
            <a:off x="9356990" y="1952433"/>
            <a:ext cx="271228" cy="276999"/>
          </a:xfrm>
          <a:prstGeom prst="rect">
            <a:avLst/>
          </a:prstGeom>
          <a:noFill/>
        </p:spPr>
        <p:txBody>
          <a:bodyPr wrap="none" rtlCol="0">
            <a:spAutoFit/>
          </a:bodyPr>
          <a:lstStyle/>
          <a:p>
            <a:r>
              <a:rPr lang="fi-FI" sz="1200" dirty="0"/>
              <a:t>α</a:t>
            </a:r>
            <a:endParaRPr lang="en-GB" sz="1200" dirty="0"/>
          </a:p>
        </p:txBody>
      </p:sp>
      <p:sp>
        <p:nvSpPr>
          <p:cNvPr id="20" name="Tekstiruutu 19">
            <a:extLst>
              <a:ext uri="{FF2B5EF4-FFF2-40B4-BE49-F238E27FC236}">
                <a16:creationId xmlns:a16="http://schemas.microsoft.com/office/drawing/2014/main" id="{DEC8BEFB-B4E6-443F-8353-516AE7443A08}"/>
              </a:ext>
            </a:extLst>
          </p:cNvPr>
          <p:cNvSpPr txBox="1"/>
          <p:nvPr/>
        </p:nvSpPr>
        <p:spPr>
          <a:xfrm>
            <a:off x="5311831" y="1544924"/>
            <a:ext cx="2790572" cy="276999"/>
          </a:xfrm>
          <a:prstGeom prst="rect">
            <a:avLst/>
          </a:prstGeom>
          <a:noFill/>
        </p:spPr>
        <p:txBody>
          <a:bodyPr wrap="none" rtlCol="0">
            <a:spAutoFit/>
          </a:bodyPr>
          <a:lstStyle/>
          <a:p>
            <a:r>
              <a:rPr lang="fi-FI" sz="1200" dirty="0" err="1"/>
              <a:t>From</a:t>
            </a:r>
            <a:r>
              <a:rPr lang="fi-FI" sz="1200" dirty="0"/>
              <a:t> </a:t>
            </a:r>
            <a:r>
              <a:rPr lang="fi-FI" sz="1200" dirty="0" err="1"/>
              <a:t>bounding</a:t>
            </a:r>
            <a:r>
              <a:rPr lang="fi-FI" sz="1200" dirty="0"/>
              <a:t> box </a:t>
            </a:r>
            <a:r>
              <a:rPr lang="fi-FI" sz="1200" dirty="0" err="1"/>
              <a:t>coordinates</a:t>
            </a:r>
            <a:r>
              <a:rPr lang="fi-FI" sz="1200" dirty="0"/>
              <a:t> to radius:</a:t>
            </a:r>
            <a:endParaRPr lang="en-GB" sz="1200" dirty="0"/>
          </a:p>
        </p:txBody>
      </p:sp>
      <mc:AlternateContent xmlns:mc="http://schemas.openxmlformats.org/markup-compatibility/2006" xmlns:a14="http://schemas.microsoft.com/office/drawing/2010/main">
        <mc:Choice Requires="a14">
          <p:sp>
            <p:nvSpPr>
              <p:cNvPr id="43" name="Tekstiruutu 42">
                <a:extLst>
                  <a:ext uri="{FF2B5EF4-FFF2-40B4-BE49-F238E27FC236}">
                    <a16:creationId xmlns:a16="http://schemas.microsoft.com/office/drawing/2014/main" id="{3620A52F-19BE-4521-9FC3-BDF70AB14648}"/>
                  </a:ext>
                </a:extLst>
              </p:cNvPr>
              <p:cNvSpPr txBox="1"/>
              <p:nvPr/>
            </p:nvSpPr>
            <p:spPr>
              <a:xfrm>
                <a:off x="6786235" y="3592006"/>
                <a:ext cx="1336648"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𝑟</m:t>
                      </m:r>
                      <m:r>
                        <a:rPr lang="fi-FI" sz="1400" b="0" i="1" smtClean="0">
                          <a:latin typeface="Cambria Math" panose="02040503050406030204" pitchFamily="18" charset="0"/>
                        </a:rPr>
                        <m:t>=</m:t>
                      </m:r>
                      <m:rad>
                        <m:radPr>
                          <m:degHide m:val="on"/>
                          <m:ctrlPr>
                            <a:rPr lang="fi-FI" sz="1400" i="1">
                              <a:latin typeface="Cambria Math" panose="02040503050406030204" pitchFamily="18" charset="0"/>
                            </a:rPr>
                          </m:ctrlPr>
                        </m:radPr>
                        <m:deg/>
                        <m:e>
                          <m:sSup>
                            <m:sSupPr>
                              <m:ctrlPr>
                                <a:rPr lang="fi-FI" sz="1400" i="1" smtClean="0">
                                  <a:latin typeface="Cambria Math" panose="02040503050406030204" pitchFamily="18" charset="0"/>
                                </a:rPr>
                              </m:ctrlPr>
                            </m:sSupPr>
                            <m:e>
                              <m:r>
                                <a:rPr lang="fi-FI" sz="1400" b="0" i="1" smtClean="0">
                                  <a:latin typeface="Cambria Math" panose="02040503050406030204" pitchFamily="18" charset="0"/>
                                </a:rPr>
                                <m:t>(</m:t>
                              </m:r>
                              <m:f>
                                <m:fPr>
                                  <m:ctrlPr>
                                    <a:rPr lang="fi-FI" sz="1400" i="1" smtClean="0">
                                      <a:latin typeface="Cambria Math" panose="02040503050406030204" pitchFamily="18" charset="0"/>
                                    </a:rPr>
                                  </m:ctrlPr>
                                </m:fPr>
                                <m:num>
                                  <m:r>
                                    <a:rPr lang="fi-FI" sz="1400" b="0" i="1" smtClean="0">
                                      <a:latin typeface="Cambria Math" panose="02040503050406030204" pitchFamily="18" charset="0"/>
                                    </a:rPr>
                                    <m:t>𝑤</m:t>
                                  </m:r>
                                </m:num>
                                <m:den>
                                  <m:r>
                                    <a:rPr lang="fi-FI" sz="1400" b="0" i="1" smtClean="0">
                                      <a:latin typeface="Cambria Math" panose="02040503050406030204" pitchFamily="18" charset="0"/>
                                    </a:rPr>
                                    <m:t>2</m:t>
                                  </m:r>
                                </m:den>
                              </m:f>
                              <m:r>
                                <a:rPr lang="fi-FI" sz="1400" b="0" i="1" smtClean="0">
                                  <a:latin typeface="Cambria Math" panose="02040503050406030204" pitchFamily="18" charset="0"/>
                                </a:rPr>
                                <m:t>)</m:t>
                              </m:r>
                            </m:e>
                            <m:sup>
                              <m:r>
                                <a:rPr lang="fi-FI" sz="1400" b="0" i="1" smtClean="0">
                                  <a:latin typeface="Cambria Math" panose="02040503050406030204" pitchFamily="18" charset="0"/>
                                </a:rPr>
                                <m:t>2</m:t>
                              </m:r>
                            </m:sup>
                          </m:sSup>
                          <m:r>
                            <a:rPr lang="fi-FI" sz="1400" i="1">
                              <a:latin typeface="Cambria Math" panose="02040503050406030204" pitchFamily="18" charset="0"/>
                            </a:rPr>
                            <m:t>+</m:t>
                          </m:r>
                          <m:sSup>
                            <m:sSupPr>
                              <m:ctrlPr>
                                <a:rPr lang="fi-FI" sz="1400" i="1">
                                  <a:latin typeface="Cambria Math" panose="02040503050406030204" pitchFamily="18" charset="0"/>
                                </a:rPr>
                              </m:ctrlPr>
                            </m:sSupPr>
                            <m:e>
                              <m:r>
                                <a:rPr lang="fi-FI" sz="1400" i="1">
                                  <a:latin typeface="Cambria Math" panose="02040503050406030204" pitchFamily="18" charset="0"/>
                                </a:rPr>
                                <m:t>(</m:t>
                              </m:r>
                              <m:f>
                                <m:fPr>
                                  <m:ctrlPr>
                                    <a:rPr lang="fi-FI" sz="1400" i="1">
                                      <a:latin typeface="Cambria Math" panose="02040503050406030204" pitchFamily="18" charset="0"/>
                                    </a:rPr>
                                  </m:ctrlPr>
                                </m:fPr>
                                <m:num>
                                  <m:r>
                                    <a:rPr lang="fi-FI" sz="1400" b="0" i="1" smtClean="0">
                                      <a:latin typeface="Cambria Math" panose="02040503050406030204" pitchFamily="18" charset="0"/>
                                    </a:rPr>
                                    <m:t>h</m:t>
                                  </m:r>
                                </m:num>
                                <m:den>
                                  <m:r>
                                    <a:rPr lang="fi-FI" sz="1400" i="1">
                                      <a:latin typeface="Cambria Math" panose="02040503050406030204" pitchFamily="18" charset="0"/>
                                    </a:rPr>
                                    <m:t>2</m:t>
                                  </m:r>
                                </m:den>
                              </m:f>
                              <m:r>
                                <a:rPr lang="fi-FI" sz="1400" i="1">
                                  <a:latin typeface="Cambria Math" panose="02040503050406030204" pitchFamily="18" charset="0"/>
                                </a:rPr>
                                <m:t>)</m:t>
                              </m:r>
                            </m:e>
                            <m:sup>
                              <m:r>
                                <a:rPr lang="fi-FI" sz="1400" i="1">
                                  <a:latin typeface="Cambria Math" panose="02040503050406030204" pitchFamily="18" charset="0"/>
                                </a:rPr>
                                <m:t>2</m:t>
                              </m:r>
                            </m:sup>
                          </m:sSup>
                        </m:e>
                      </m:rad>
                    </m:oMath>
                  </m:oMathPara>
                </a14:m>
                <a:endParaRPr lang="en-GB" sz="1400" dirty="0"/>
              </a:p>
            </p:txBody>
          </p:sp>
        </mc:Choice>
        <mc:Fallback xmlns="">
          <p:sp>
            <p:nvSpPr>
              <p:cNvPr id="43" name="Tekstiruutu 42">
                <a:extLst>
                  <a:ext uri="{FF2B5EF4-FFF2-40B4-BE49-F238E27FC236}">
                    <a16:creationId xmlns:a16="http://schemas.microsoft.com/office/drawing/2014/main" id="{3620A52F-19BE-4521-9FC3-BDF70AB14648}"/>
                  </a:ext>
                </a:extLst>
              </p:cNvPr>
              <p:cNvSpPr txBox="1">
                <a:spLocks noRot="1" noChangeAspect="1" noMove="1" noResize="1" noEditPoints="1" noAdjustHandles="1" noChangeArrowheads="1" noChangeShapeType="1" noTextEdit="1"/>
              </p:cNvSpPr>
              <p:nvPr/>
            </p:nvSpPr>
            <p:spPr>
              <a:xfrm>
                <a:off x="6786235" y="3592006"/>
                <a:ext cx="1336648" cy="63652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kstiruutu 24">
                <a:extLst>
                  <a:ext uri="{FF2B5EF4-FFF2-40B4-BE49-F238E27FC236}">
                    <a16:creationId xmlns:a16="http://schemas.microsoft.com/office/drawing/2014/main" id="{B412FB28-E026-4EC8-A13B-DE64B13E6083}"/>
                  </a:ext>
                </a:extLst>
              </p:cNvPr>
              <p:cNvSpPr txBox="1"/>
              <p:nvPr/>
            </p:nvSpPr>
            <p:spPr>
              <a:xfrm>
                <a:off x="5807052" y="5139908"/>
                <a:ext cx="119295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h</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m:oMathPara>
                </a14:m>
                <a:endParaRPr lang="en-GB" sz="1200" dirty="0"/>
              </a:p>
            </p:txBody>
          </p:sp>
        </mc:Choice>
        <mc:Fallback xmlns="">
          <p:sp>
            <p:nvSpPr>
              <p:cNvPr id="25" name="Tekstiruutu 24">
                <a:extLst>
                  <a:ext uri="{FF2B5EF4-FFF2-40B4-BE49-F238E27FC236}">
                    <a16:creationId xmlns:a16="http://schemas.microsoft.com/office/drawing/2014/main" id="{B412FB28-E026-4EC8-A13B-DE64B13E6083}"/>
                  </a:ext>
                </a:extLst>
              </p:cNvPr>
              <p:cNvSpPr txBox="1">
                <a:spLocks noRot="1" noChangeAspect="1" noMove="1" noResize="1" noEditPoints="1" noAdjustHandles="1" noChangeArrowheads="1" noChangeShapeType="1" noTextEdit="1"/>
              </p:cNvSpPr>
              <p:nvPr/>
            </p:nvSpPr>
            <p:spPr>
              <a:xfrm>
                <a:off x="5807052" y="5139908"/>
                <a:ext cx="1192954" cy="184666"/>
              </a:xfrm>
              <a:prstGeom prst="rect">
                <a:avLst/>
              </a:prstGeom>
              <a:blipFill>
                <a:blip r:embed="rId3"/>
                <a:stretch>
                  <a:fillRect l="-5128" t="-3333" r="-17436" b="-4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975043CF-78B8-43F4-8E16-FE980EA2F1F1}"/>
                  </a:ext>
                </a:extLst>
              </p:cNvPr>
              <p:cNvSpPr txBox="1"/>
              <p:nvPr/>
            </p:nvSpPr>
            <p:spPr>
              <a:xfrm>
                <a:off x="5778301" y="5387194"/>
                <a:ext cx="121437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i-FI" sz="1200" i="1" smtClean="0">
                          <a:latin typeface="Cambria Math" panose="02040503050406030204" pitchFamily="18" charset="0"/>
                        </a:rPr>
                        <m:t>w</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m:t>
                      </m:r>
                    </m:oMath>
                  </m:oMathPara>
                </a14:m>
                <a:endParaRPr lang="en-GB" sz="1200" dirty="0"/>
              </a:p>
            </p:txBody>
          </p:sp>
        </mc:Choice>
        <mc:Fallback xmlns="">
          <p:sp>
            <p:nvSpPr>
              <p:cNvPr id="45" name="Tekstiruutu 44">
                <a:extLst>
                  <a:ext uri="{FF2B5EF4-FFF2-40B4-BE49-F238E27FC236}">
                    <a16:creationId xmlns:a16="http://schemas.microsoft.com/office/drawing/2014/main" id="{975043CF-78B8-43F4-8E16-FE980EA2F1F1}"/>
                  </a:ext>
                </a:extLst>
              </p:cNvPr>
              <p:cNvSpPr txBox="1">
                <a:spLocks noRot="1" noChangeAspect="1" noMove="1" noResize="1" noEditPoints="1" noAdjustHandles="1" noChangeArrowheads="1" noChangeShapeType="1" noTextEdit="1"/>
              </p:cNvSpPr>
              <p:nvPr/>
            </p:nvSpPr>
            <p:spPr>
              <a:xfrm>
                <a:off x="5778301" y="5387194"/>
                <a:ext cx="1214371" cy="184666"/>
              </a:xfrm>
              <a:prstGeom prst="rect">
                <a:avLst/>
              </a:prstGeom>
              <a:blipFill>
                <a:blip r:embed="rId4"/>
                <a:stretch>
                  <a:fillRect l="-3518" t="-6667" r="-17085" b="-3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27F85DAA-D1CA-4789-93E1-8CC545E8330E}"/>
                  </a:ext>
                </a:extLst>
              </p:cNvPr>
              <p:cNvSpPr txBox="1"/>
              <p:nvPr/>
            </p:nvSpPr>
            <p:spPr>
              <a:xfrm>
                <a:off x="7244777" y="5128410"/>
                <a:ext cx="1367682" cy="184666"/>
              </a:xfrm>
              <a:prstGeom prst="rect">
                <a:avLst/>
              </a:prstGeom>
              <a:noFill/>
            </p:spPr>
            <p:txBody>
              <a:bodyPr wrap="none" lIns="0" tIns="0" rIns="0" bIns="0" rtlCol="0">
                <a:spAutoFit/>
              </a:bodyPr>
              <a:lstStyle/>
              <a:p>
                <a14:m>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𝑦</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a14:m>
                <a:r>
                  <a:rPr lang="en-GB" sz="1200" dirty="0"/>
                  <a:t>/2</a:t>
                </a:r>
              </a:p>
            </p:txBody>
          </p:sp>
        </mc:Choice>
        <mc:Fallback xmlns="">
          <p:sp>
            <p:nvSpPr>
              <p:cNvPr id="46" name="Tekstiruutu 45">
                <a:extLst>
                  <a:ext uri="{FF2B5EF4-FFF2-40B4-BE49-F238E27FC236}">
                    <a16:creationId xmlns:a16="http://schemas.microsoft.com/office/drawing/2014/main" id="{27F85DAA-D1CA-4789-93E1-8CC545E8330E}"/>
                  </a:ext>
                </a:extLst>
              </p:cNvPr>
              <p:cNvSpPr txBox="1">
                <a:spLocks noRot="1" noChangeAspect="1" noMove="1" noResize="1" noEditPoints="1" noAdjustHandles="1" noChangeArrowheads="1" noChangeShapeType="1" noTextEdit="1"/>
              </p:cNvSpPr>
              <p:nvPr/>
            </p:nvSpPr>
            <p:spPr>
              <a:xfrm>
                <a:off x="7244777" y="5128410"/>
                <a:ext cx="1367682" cy="184666"/>
              </a:xfrm>
              <a:prstGeom prst="rect">
                <a:avLst/>
              </a:prstGeom>
              <a:blipFill>
                <a:blip r:embed="rId5"/>
                <a:stretch>
                  <a:fillRect l="-2667" t="-25806" r="-17333" b="-483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kstiruutu 47">
                <a:extLst>
                  <a:ext uri="{FF2B5EF4-FFF2-40B4-BE49-F238E27FC236}">
                    <a16:creationId xmlns:a16="http://schemas.microsoft.com/office/drawing/2014/main" id="{5A2551DA-FB3A-4C93-9214-9F68D9B76515}"/>
                  </a:ext>
                </a:extLst>
              </p:cNvPr>
              <p:cNvSpPr txBox="1"/>
              <p:nvPr/>
            </p:nvSpPr>
            <p:spPr>
              <a:xfrm>
                <a:off x="7216026" y="5375696"/>
                <a:ext cx="13857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)/2</m:t>
                      </m:r>
                    </m:oMath>
                  </m:oMathPara>
                </a14:m>
                <a:endParaRPr lang="en-GB" sz="1200" dirty="0"/>
              </a:p>
            </p:txBody>
          </p:sp>
        </mc:Choice>
        <mc:Fallback xmlns="">
          <p:sp>
            <p:nvSpPr>
              <p:cNvPr id="48" name="Tekstiruutu 47">
                <a:extLst>
                  <a:ext uri="{FF2B5EF4-FFF2-40B4-BE49-F238E27FC236}">
                    <a16:creationId xmlns:a16="http://schemas.microsoft.com/office/drawing/2014/main" id="{5A2551DA-FB3A-4C93-9214-9F68D9B76515}"/>
                  </a:ext>
                </a:extLst>
              </p:cNvPr>
              <p:cNvSpPr txBox="1">
                <a:spLocks noRot="1" noChangeAspect="1" noMove="1" noResize="1" noEditPoints="1" noAdjustHandles="1" noChangeArrowheads="1" noChangeShapeType="1" noTextEdit="1"/>
              </p:cNvSpPr>
              <p:nvPr/>
            </p:nvSpPr>
            <p:spPr>
              <a:xfrm>
                <a:off x="7216026" y="5375696"/>
                <a:ext cx="1385764" cy="184666"/>
              </a:xfrm>
              <a:prstGeom prst="rect">
                <a:avLst/>
              </a:prstGeom>
              <a:blipFill>
                <a:blip r:embed="rId6"/>
                <a:stretch>
                  <a:fillRect l="-3084" t="-6667" r="-13656" b="-36667"/>
                </a:stretch>
              </a:blipFill>
            </p:spPr>
            <p:txBody>
              <a:bodyPr/>
              <a:lstStyle/>
              <a:p>
                <a:r>
                  <a:rPr lang="en-GB">
                    <a:noFill/>
                  </a:rPr>
                  <a:t> </a:t>
                </a:r>
              </a:p>
            </p:txBody>
          </p:sp>
        </mc:Fallback>
      </mc:AlternateContent>
    </p:spTree>
    <p:extLst>
      <p:ext uri="{BB962C8B-B14F-4D97-AF65-F5344CB8AC3E}">
        <p14:creationId xmlns:p14="http://schemas.microsoft.com/office/powerpoint/2010/main" val="237036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29" name="Tekstiruutu 28">
                <a:extLst>
                  <a:ext uri="{FF2B5EF4-FFF2-40B4-BE49-F238E27FC236}">
                    <a16:creationId xmlns:a16="http://schemas.microsoft.com/office/drawing/2014/main" id="{95E17EC9-0666-4D8B-BA3F-40897AC9EDD0}"/>
                  </a:ext>
                </a:extLst>
              </p:cNvPr>
              <p:cNvSpPr txBox="1"/>
              <p:nvPr/>
            </p:nvSpPr>
            <p:spPr>
              <a:xfrm>
                <a:off x="5169667" y="141766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29" name="Tekstiruutu 28">
                <a:extLst>
                  <a:ext uri="{FF2B5EF4-FFF2-40B4-BE49-F238E27FC236}">
                    <a16:creationId xmlns:a16="http://schemas.microsoft.com/office/drawing/2014/main" id="{95E17EC9-0666-4D8B-BA3F-40897AC9EDD0}"/>
                  </a:ext>
                </a:extLst>
              </p:cNvPr>
              <p:cNvSpPr txBox="1">
                <a:spLocks noRot="1" noChangeAspect="1" noMove="1" noResize="1" noEditPoints="1" noAdjustHandles="1" noChangeArrowheads="1" noChangeShapeType="1" noTextEdit="1"/>
              </p:cNvSpPr>
              <p:nvPr/>
            </p:nvSpPr>
            <p:spPr>
              <a:xfrm>
                <a:off x="5169667" y="1417662"/>
                <a:ext cx="2775119" cy="509627"/>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kstiruutu 29">
                <a:extLst>
                  <a:ext uri="{FF2B5EF4-FFF2-40B4-BE49-F238E27FC236}">
                    <a16:creationId xmlns:a16="http://schemas.microsoft.com/office/drawing/2014/main" id="{35B14211-C44D-4452-BFE3-559FB45A771B}"/>
                  </a:ext>
                </a:extLst>
              </p:cNvPr>
              <p:cNvSpPr txBox="1"/>
              <p:nvPr/>
            </p:nvSpPr>
            <p:spPr>
              <a:xfrm>
                <a:off x="8429232" y="1420592"/>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0" name="Tekstiruutu 29">
                <a:extLst>
                  <a:ext uri="{FF2B5EF4-FFF2-40B4-BE49-F238E27FC236}">
                    <a16:creationId xmlns:a16="http://schemas.microsoft.com/office/drawing/2014/main" id="{35B14211-C44D-4452-BFE3-559FB45A771B}"/>
                  </a:ext>
                </a:extLst>
              </p:cNvPr>
              <p:cNvSpPr txBox="1">
                <a:spLocks noRot="1" noChangeAspect="1" noMove="1" noResize="1" noEditPoints="1" noAdjustHandles="1" noChangeArrowheads="1" noChangeShapeType="1" noTextEdit="1"/>
              </p:cNvSpPr>
              <p:nvPr/>
            </p:nvSpPr>
            <p:spPr>
              <a:xfrm>
                <a:off x="8429232" y="1420592"/>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kstiruutu 30">
                <a:extLst>
                  <a:ext uri="{FF2B5EF4-FFF2-40B4-BE49-F238E27FC236}">
                    <a16:creationId xmlns:a16="http://schemas.microsoft.com/office/drawing/2014/main" id="{41EA5462-243B-45D4-84D0-115306DD3FF4}"/>
                  </a:ext>
                </a:extLst>
              </p:cNvPr>
              <p:cNvSpPr txBox="1"/>
              <p:nvPr/>
            </p:nvSpPr>
            <p:spPr>
              <a:xfrm>
                <a:off x="5169667" y="3775128"/>
                <a:ext cx="275908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𝑟</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a:rPr lang="fi-FI" sz="1600" b="0" i="1" dirty="0" smtClean="0">
                              <a:latin typeface="Cambria Math" panose="02040503050406030204" pitchFamily="18" charset="0"/>
                            </a:rPr>
                            <m:t>𝑟</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31" name="Tekstiruutu 30">
                <a:extLst>
                  <a:ext uri="{FF2B5EF4-FFF2-40B4-BE49-F238E27FC236}">
                    <a16:creationId xmlns:a16="http://schemas.microsoft.com/office/drawing/2014/main" id="{41EA5462-243B-45D4-84D0-115306DD3FF4}"/>
                  </a:ext>
                </a:extLst>
              </p:cNvPr>
              <p:cNvSpPr txBox="1">
                <a:spLocks noRot="1" noChangeAspect="1" noMove="1" noResize="1" noEditPoints="1" noAdjustHandles="1" noChangeArrowheads="1" noChangeShapeType="1" noTextEdit="1"/>
              </p:cNvSpPr>
              <p:nvPr/>
            </p:nvSpPr>
            <p:spPr>
              <a:xfrm>
                <a:off x="5169667" y="3775128"/>
                <a:ext cx="2759089" cy="509627"/>
              </a:xfrm>
              <a:prstGeom prst="rect">
                <a:avLst/>
              </a:prstGeom>
              <a:blipFill>
                <a:blip r:embed="rId4"/>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5EEAF144-7F15-43EF-BBBF-239DF0985B56}"/>
                  </a:ext>
                </a:extLst>
              </p:cNvPr>
              <p:cNvSpPr txBox="1"/>
              <p:nvPr/>
            </p:nvSpPr>
            <p:spPr>
              <a:xfrm>
                <a:off x="8429232" y="3775128"/>
                <a:ext cx="1579022" cy="1661993"/>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r</a:t>
                </a:r>
                <a:r>
                  <a:rPr lang="fi-FI" sz="1200" i="1" baseline="-25000" dirty="0" err="1"/>
                  <a:t>i</a:t>
                </a:r>
                <a:r>
                  <a:rPr lang="fi-FI" sz="1200" i="1" dirty="0"/>
                  <a:t> = </a:t>
                </a:r>
                <a:r>
                  <a:rPr lang="fi-FI" sz="1200" i="1" dirty="0" err="1"/>
                  <a:t>object</a:t>
                </a:r>
                <a:r>
                  <a:rPr lang="fi-FI" sz="1200" i="1" dirty="0"/>
                  <a:t> radius (</a:t>
                </a:r>
                <a:r>
                  <a:rPr lang="fi-FI" sz="1200" i="1" dirty="0" err="1"/>
                  <a:t>pixels</a:t>
                </a:r>
                <a:r>
                  <a:rPr lang="fi-FI" sz="1200" i="1" dirty="0"/>
                  <a:t>)</a:t>
                </a:r>
              </a:p>
              <a:p>
                <a:r>
                  <a:rPr lang="fi-FI" sz="1200" i="1" dirty="0"/>
                  <a:t>r = </a:t>
                </a:r>
                <a:r>
                  <a:rPr lang="fi-FI" sz="1200" i="1" dirty="0" err="1"/>
                  <a:t>object</a:t>
                </a:r>
                <a:r>
                  <a:rPr lang="fi-FI" sz="1200" i="1" dirty="0"/>
                  <a:t> radius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5EEAF144-7F15-43EF-BBBF-239DF0985B56}"/>
                  </a:ext>
                </a:extLst>
              </p:cNvPr>
              <p:cNvSpPr txBox="1">
                <a:spLocks noRot="1" noChangeAspect="1" noMove="1" noResize="1" noEditPoints="1" noAdjustHandles="1" noChangeArrowheads="1" noChangeShapeType="1" noTextEdit="1"/>
              </p:cNvSpPr>
              <p:nvPr/>
            </p:nvSpPr>
            <p:spPr>
              <a:xfrm>
                <a:off x="8429232" y="3775128"/>
                <a:ext cx="1579022" cy="1661993"/>
              </a:xfrm>
              <a:prstGeom prst="rect">
                <a:avLst/>
              </a:prstGeom>
              <a:blipFill>
                <a:blip r:embed="rId5"/>
                <a:stretch>
                  <a:fillRect l="-6178" t="-2930" r="-2703" b="-4762"/>
                </a:stretch>
              </a:blipFill>
              <a:ln>
                <a:noFill/>
              </a:ln>
            </p:spPr>
            <p:txBody>
              <a:bodyPr/>
              <a:lstStyle/>
              <a:p>
                <a:r>
                  <a:rPr lang="en-GB">
                    <a:noFill/>
                  </a:rPr>
                  <a:t> </a:t>
                </a:r>
              </a:p>
            </p:txBody>
          </p:sp>
        </mc:Fallback>
      </mc:AlternateContent>
      <p:sp>
        <p:nvSpPr>
          <p:cNvPr id="3" name="Tekstiruutu 2">
            <a:extLst>
              <a:ext uri="{FF2B5EF4-FFF2-40B4-BE49-F238E27FC236}">
                <a16:creationId xmlns:a16="http://schemas.microsoft.com/office/drawing/2014/main" id="{0F86DBCB-750E-4D93-8D11-67BB2EA83433}"/>
              </a:ext>
            </a:extLst>
          </p:cNvPr>
          <p:cNvSpPr txBox="1"/>
          <p:nvPr/>
        </p:nvSpPr>
        <p:spPr>
          <a:xfrm>
            <a:off x="10679502" y="2097700"/>
            <a:ext cx="803105" cy="369332"/>
          </a:xfrm>
          <a:prstGeom prst="rect">
            <a:avLst/>
          </a:prstGeom>
          <a:noFill/>
        </p:spPr>
        <p:txBody>
          <a:bodyPr wrap="none" rtlCol="0">
            <a:spAutoFit/>
          </a:bodyPr>
          <a:lstStyle/>
          <a:p>
            <a:r>
              <a:rPr lang="fi-FI" dirty="0" err="1"/>
              <a:t>Before</a:t>
            </a:r>
            <a:endParaRPr lang="en-GB" dirty="0"/>
          </a:p>
        </p:txBody>
      </p:sp>
      <p:sp>
        <p:nvSpPr>
          <p:cNvPr id="33" name="Tekstiruutu 32">
            <a:extLst>
              <a:ext uri="{FF2B5EF4-FFF2-40B4-BE49-F238E27FC236}">
                <a16:creationId xmlns:a16="http://schemas.microsoft.com/office/drawing/2014/main" id="{2ED46F7F-C51C-4942-973B-4B2DAF8A1FCB}"/>
              </a:ext>
            </a:extLst>
          </p:cNvPr>
          <p:cNvSpPr txBox="1"/>
          <p:nvPr/>
        </p:nvSpPr>
        <p:spPr>
          <a:xfrm>
            <a:off x="10685257" y="4285930"/>
            <a:ext cx="619785" cy="369332"/>
          </a:xfrm>
          <a:prstGeom prst="rect">
            <a:avLst/>
          </a:prstGeom>
          <a:noFill/>
        </p:spPr>
        <p:txBody>
          <a:bodyPr wrap="none" rtlCol="0">
            <a:spAutoFit/>
          </a:bodyPr>
          <a:lstStyle/>
          <a:p>
            <a:r>
              <a:rPr lang="fi-FI" dirty="0" err="1"/>
              <a:t>Now</a:t>
            </a:r>
            <a:endParaRPr lang="en-GB" dirty="0"/>
          </a:p>
        </p:txBody>
      </p:sp>
    </p:spTree>
    <p:extLst>
      <p:ext uri="{BB962C8B-B14F-4D97-AF65-F5344CB8AC3E}">
        <p14:creationId xmlns:p14="http://schemas.microsoft.com/office/powerpoint/2010/main" val="1018947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10" name="Tekstiruutu 9">
                <a:extLst>
                  <a:ext uri="{FF2B5EF4-FFF2-40B4-BE49-F238E27FC236}">
                    <a16:creationId xmlns:a16="http://schemas.microsoft.com/office/drawing/2014/main" id="{25FC54C7-E917-47D3-B968-603B41E3185C}"/>
                  </a:ext>
                </a:extLst>
              </p:cNvPr>
              <p:cNvSpPr txBox="1"/>
              <p:nvPr/>
            </p:nvSpPr>
            <p:spPr>
              <a:xfrm>
                <a:off x="5169667" y="1372258"/>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10" name="Tekstiruutu 9">
                <a:extLst>
                  <a:ext uri="{FF2B5EF4-FFF2-40B4-BE49-F238E27FC236}">
                    <a16:creationId xmlns:a16="http://schemas.microsoft.com/office/drawing/2014/main" id="{25FC54C7-E917-47D3-B968-603B41E3185C}"/>
                  </a:ext>
                </a:extLst>
              </p:cNvPr>
              <p:cNvSpPr txBox="1">
                <a:spLocks noRot="1" noChangeAspect="1" noMove="1" noResize="1" noEditPoints="1" noAdjustHandles="1" noChangeArrowheads="1" noChangeShapeType="1" noTextEdit="1"/>
              </p:cNvSpPr>
              <p:nvPr/>
            </p:nvSpPr>
            <p:spPr>
              <a:xfrm>
                <a:off x="5169667" y="1372258"/>
                <a:ext cx="2030428" cy="642227"/>
              </a:xfrm>
              <a:prstGeom prst="rect">
                <a:avLst/>
              </a:prstGeom>
              <a:blipFill>
                <a:blip r:embed="rId2"/>
                <a:stretch>
                  <a:fillRect b="-9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kstiruutu 10">
                <a:extLst>
                  <a:ext uri="{FF2B5EF4-FFF2-40B4-BE49-F238E27FC236}">
                    <a16:creationId xmlns:a16="http://schemas.microsoft.com/office/drawing/2014/main" id="{0A1F66AD-2570-412C-9938-E2412CF9804F}"/>
                  </a:ext>
                </a:extLst>
              </p:cNvPr>
              <p:cNvSpPr txBox="1"/>
              <p:nvPr/>
            </p:nvSpPr>
            <p:spPr>
              <a:xfrm>
                <a:off x="5169667" y="254513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11" name="Tekstiruutu 10">
                <a:extLst>
                  <a:ext uri="{FF2B5EF4-FFF2-40B4-BE49-F238E27FC236}">
                    <a16:creationId xmlns:a16="http://schemas.microsoft.com/office/drawing/2014/main" id="{0A1F66AD-2570-412C-9938-E2412CF9804F}"/>
                  </a:ext>
                </a:extLst>
              </p:cNvPr>
              <p:cNvSpPr txBox="1">
                <a:spLocks noRot="1" noChangeAspect="1" noMove="1" noResize="1" noEditPoints="1" noAdjustHandles="1" noChangeArrowheads="1" noChangeShapeType="1" noTextEdit="1"/>
              </p:cNvSpPr>
              <p:nvPr/>
            </p:nvSpPr>
            <p:spPr>
              <a:xfrm>
                <a:off x="5169667" y="2545131"/>
                <a:ext cx="4170757" cy="493405"/>
              </a:xfrm>
              <a:prstGeom prst="rect">
                <a:avLst/>
              </a:prstGeom>
              <a:blipFill>
                <a:blip r:embed="rId3"/>
                <a:stretch>
                  <a:fillRect l="-1170" r="-1754" b="-2500"/>
                </a:stretch>
              </a:blipFill>
            </p:spPr>
            <p:txBody>
              <a:bodyPr/>
              <a:lstStyle/>
              <a:p>
                <a:r>
                  <a:rPr lang="en-GB">
                    <a:noFill/>
                  </a:rPr>
                  <a:t> </a:t>
                </a:r>
              </a:p>
            </p:txBody>
          </p:sp>
        </mc:Fallback>
      </mc:AlternateContent>
      <p:sp>
        <p:nvSpPr>
          <p:cNvPr id="12" name="Tekstiruutu 11">
            <a:extLst>
              <a:ext uri="{FF2B5EF4-FFF2-40B4-BE49-F238E27FC236}">
                <a16:creationId xmlns:a16="http://schemas.microsoft.com/office/drawing/2014/main" id="{B4C3D4CC-83FA-4BF7-813F-11B6DB28B159}"/>
              </a:ext>
            </a:extLst>
          </p:cNvPr>
          <p:cNvSpPr txBox="1"/>
          <p:nvPr/>
        </p:nvSpPr>
        <p:spPr>
          <a:xfrm>
            <a:off x="5169667" y="377876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Tree>
    <p:extLst>
      <p:ext uri="{BB962C8B-B14F-4D97-AF65-F5344CB8AC3E}">
        <p14:creationId xmlns:p14="http://schemas.microsoft.com/office/powerpoint/2010/main" val="223729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189BA6EE-4910-4405-86E7-E0D16FA4BEA1}"/>
              </a:ext>
            </a:extLst>
          </p:cNvPr>
          <p:cNvSpPr txBox="1"/>
          <p:nvPr/>
        </p:nvSpPr>
        <p:spPr>
          <a:xfrm>
            <a:off x="4952171" y="321177"/>
            <a:ext cx="2424766" cy="369332"/>
          </a:xfrm>
          <a:prstGeom prst="rect">
            <a:avLst/>
          </a:prstGeom>
          <a:noFill/>
        </p:spPr>
        <p:txBody>
          <a:bodyPr wrap="none" rtlCol="0">
            <a:spAutoFit/>
          </a:bodyPr>
          <a:lstStyle/>
          <a:p>
            <a:r>
              <a:rPr lang="fi-FI" dirty="0" err="1"/>
              <a:t>Body</a:t>
            </a:r>
            <a:r>
              <a:rPr lang="fi-FI" dirty="0"/>
              <a:t> radius </a:t>
            </a:r>
            <a:r>
              <a:rPr lang="fi-FI" dirty="0" err="1"/>
              <a:t>distribution</a:t>
            </a:r>
            <a:endParaRPr lang="en-GB" dirty="0"/>
          </a:p>
        </p:txBody>
      </p:sp>
      <p:sp>
        <p:nvSpPr>
          <p:cNvPr id="13" name="Tekstiruutu 12">
            <a:extLst>
              <a:ext uri="{FF2B5EF4-FFF2-40B4-BE49-F238E27FC236}">
                <a16:creationId xmlns:a16="http://schemas.microsoft.com/office/drawing/2014/main" id="{EE2B989A-9A3B-4DED-8115-45A5B7E8E83E}"/>
              </a:ext>
            </a:extLst>
          </p:cNvPr>
          <p:cNvSpPr txBox="1"/>
          <p:nvPr/>
        </p:nvSpPr>
        <p:spPr>
          <a:xfrm>
            <a:off x="4952171" y="702532"/>
            <a:ext cx="2129365" cy="1015663"/>
          </a:xfrm>
          <a:prstGeom prst="rect">
            <a:avLst/>
          </a:prstGeom>
          <a:noFill/>
        </p:spPr>
        <p:txBody>
          <a:bodyPr wrap="none" rtlCol="0">
            <a:spAutoFit/>
          </a:bodyPr>
          <a:lstStyle/>
          <a:p>
            <a:r>
              <a:rPr lang="fi-FI" sz="1200" dirty="0" err="1"/>
              <a:t>Distibution</a:t>
            </a:r>
            <a:r>
              <a:rPr lang="fi-FI" sz="1200" dirty="0"/>
              <a:t> </a:t>
            </a:r>
            <a:r>
              <a:rPr lang="fi-FI" sz="1200" dirty="0" err="1"/>
              <a:t>should</a:t>
            </a:r>
            <a:r>
              <a:rPr lang="fi-FI" sz="1200" dirty="0"/>
              <a:t>:</a:t>
            </a:r>
          </a:p>
          <a:p>
            <a:pPr marL="742950" lvl="1" indent="-285750">
              <a:buFont typeface="Arial" panose="020B0604020202020204" pitchFamily="34" charset="0"/>
              <a:buChar char="•"/>
            </a:pPr>
            <a:r>
              <a:rPr lang="fi-FI" sz="1200" dirty="0" err="1"/>
              <a:t>be</a:t>
            </a:r>
            <a:r>
              <a:rPr lang="fi-FI" sz="1200" dirty="0"/>
              <a:t> </a:t>
            </a:r>
            <a:r>
              <a:rPr lang="fi-FI" sz="1200" dirty="0" err="1"/>
              <a:t>defined</a:t>
            </a:r>
            <a:r>
              <a:rPr lang="fi-FI" sz="1200" dirty="0"/>
              <a:t> in [0,∞]</a:t>
            </a:r>
          </a:p>
          <a:p>
            <a:pPr marL="742950" lvl="1" indent="-285750">
              <a:buFont typeface="Arial" panose="020B0604020202020204" pitchFamily="34" charset="0"/>
              <a:buChar char="•"/>
            </a:pPr>
            <a:r>
              <a:rPr lang="fi-FI" sz="1200" dirty="0" err="1"/>
              <a:t>mode</a:t>
            </a:r>
            <a:r>
              <a:rPr lang="fi-FI" sz="1200" dirty="0"/>
              <a:t> &gt; 0</a:t>
            </a:r>
          </a:p>
          <a:p>
            <a:pPr marL="742950" lvl="1" indent="-285750">
              <a:buFont typeface="Arial" panose="020B0604020202020204" pitchFamily="34" charset="0"/>
              <a:buChar char="•"/>
            </a:pPr>
            <a:r>
              <a:rPr lang="fi-FI" sz="1200" dirty="0" err="1"/>
              <a:t>simple</a:t>
            </a:r>
            <a:endParaRPr lang="fi-FI" sz="1200" dirty="0"/>
          </a:p>
          <a:p>
            <a:pPr marL="742950" lvl="1" indent="-285750">
              <a:buFont typeface="Arial" panose="020B0604020202020204" pitchFamily="34" charset="0"/>
              <a:buChar char="•"/>
            </a:pPr>
            <a:r>
              <a:rPr lang="fi-FI" sz="1200" dirty="0" err="1"/>
              <a:t>skew</a:t>
            </a:r>
            <a:r>
              <a:rPr lang="fi-FI" sz="1200" dirty="0"/>
              <a:t> </a:t>
            </a:r>
            <a:r>
              <a:rPr lang="fi-FI" sz="1200" dirty="0" err="1"/>
              <a:t>controllable</a:t>
            </a:r>
            <a:endParaRPr lang="en-GB" sz="1200" dirty="0"/>
          </a:p>
        </p:txBody>
      </p:sp>
      <p:pic>
        <p:nvPicPr>
          <p:cNvPr id="3" name="Kuva 2">
            <a:extLst>
              <a:ext uri="{FF2B5EF4-FFF2-40B4-BE49-F238E27FC236}">
                <a16:creationId xmlns:a16="http://schemas.microsoft.com/office/drawing/2014/main" id="{494FAEBC-93D6-4391-B185-9906F76171E6}"/>
              </a:ext>
            </a:extLst>
          </p:cNvPr>
          <p:cNvPicPr>
            <a:picLocks noChangeAspect="1"/>
          </p:cNvPicPr>
          <p:nvPr/>
        </p:nvPicPr>
        <p:blipFill>
          <a:blip r:embed="rId2"/>
          <a:stretch>
            <a:fillRect/>
          </a:stretch>
        </p:blipFill>
        <p:spPr>
          <a:xfrm>
            <a:off x="4952171" y="1895754"/>
            <a:ext cx="7104109" cy="4496337"/>
          </a:xfrm>
          <a:prstGeom prst="rect">
            <a:avLst/>
          </a:prstGeom>
        </p:spPr>
      </p:pic>
    </p:spTree>
    <p:extLst>
      <p:ext uri="{BB962C8B-B14F-4D97-AF65-F5344CB8AC3E}">
        <p14:creationId xmlns:p14="http://schemas.microsoft.com/office/powerpoint/2010/main" val="2323162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4050148" cy="369332"/>
          </a:xfrm>
          <a:prstGeom prst="rect">
            <a:avLst/>
          </a:prstGeom>
          <a:noFill/>
        </p:spPr>
        <p:txBody>
          <a:bodyPr wrap="none" rtlCol="0">
            <a:spAutoFit/>
          </a:bodyPr>
          <a:lstStyle/>
          <a:p>
            <a:r>
              <a:rPr lang="fi-FI" dirty="0" err="1"/>
              <a:t>Log-normal</a:t>
            </a:r>
            <a:r>
              <a:rPr lang="fi-FI" dirty="0"/>
              <a:t>  </a:t>
            </a:r>
            <a:r>
              <a:rPr lang="fi-FI" dirty="0" err="1"/>
              <a:t>distribution</a:t>
            </a:r>
            <a:r>
              <a:rPr lang="fi-FI" dirty="0"/>
              <a:t> for </a:t>
            </a:r>
            <a:r>
              <a:rPr lang="fi-FI" dirty="0" err="1"/>
              <a:t>body</a:t>
            </a:r>
            <a:r>
              <a:rPr lang="fi-FI" dirty="0"/>
              <a:t> radius:</a:t>
            </a:r>
          </a:p>
        </p:txBody>
      </p:sp>
      <p:sp>
        <p:nvSpPr>
          <p:cNvPr id="7" name="Tekstiruutu 6">
            <a:extLst>
              <a:ext uri="{FF2B5EF4-FFF2-40B4-BE49-F238E27FC236}">
                <a16:creationId xmlns:a16="http://schemas.microsoft.com/office/drawing/2014/main" id="{83277848-2B08-47D9-8900-CFF72F34423A}"/>
              </a:ext>
            </a:extLst>
          </p:cNvPr>
          <p:cNvSpPr txBox="1"/>
          <p:nvPr/>
        </p:nvSpPr>
        <p:spPr>
          <a:xfrm flipH="1">
            <a:off x="8075023" y="1070010"/>
            <a:ext cx="3063240" cy="461665"/>
          </a:xfrm>
          <a:prstGeom prst="rect">
            <a:avLst/>
          </a:prstGeom>
          <a:noFill/>
        </p:spPr>
        <p:txBody>
          <a:bodyPr wrap="square" rtlCol="0">
            <a:spAutoFit/>
          </a:bodyPr>
          <a:lstStyle/>
          <a:p>
            <a:r>
              <a:rPr lang="fi-FI" sz="1200" dirty="0" err="1"/>
              <a:t>Used</a:t>
            </a:r>
            <a:r>
              <a:rPr lang="fi-FI" sz="1200" dirty="0"/>
              <a:t> in </a:t>
            </a:r>
            <a:r>
              <a:rPr lang="fi-FI" sz="1200" dirty="0" err="1"/>
              <a:t>the</a:t>
            </a:r>
            <a:r>
              <a:rPr lang="fi-FI" sz="1200" dirty="0"/>
              <a:t> </a:t>
            </a:r>
            <a:r>
              <a:rPr lang="fi-FI" sz="1200" dirty="0" err="1"/>
              <a:t>context</a:t>
            </a:r>
            <a:r>
              <a:rPr lang="fi-FI" sz="1200" dirty="0"/>
              <a:t> of </a:t>
            </a:r>
            <a:r>
              <a:rPr lang="fi-FI" sz="1200" dirty="0" err="1"/>
              <a:t>describing</a:t>
            </a:r>
            <a:r>
              <a:rPr lang="fi-FI" sz="1200" dirty="0"/>
              <a:t> </a:t>
            </a:r>
            <a:r>
              <a:rPr lang="fi-FI" sz="1200" dirty="0" err="1"/>
              <a:t>human</a:t>
            </a:r>
            <a:r>
              <a:rPr lang="fi-FI" sz="1200" dirty="0"/>
              <a:t> </a:t>
            </a:r>
            <a:r>
              <a:rPr lang="fi-FI" sz="1200" dirty="0" err="1"/>
              <a:t>height</a:t>
            </a:r>
            <a:r>
              <a:rPr lang="fi-FI" sz="1200" dirty="0"/>
              <a:t> </a:t>
            </a:r>
            <a:r>
              <a:rPr lang="fi-FI" sz="1200" dirty="0" err="1"/>
              <a:t>distribution</a:t>
            </a:r>
            <a:endParaRPr lang="en-GB" sz="1200" dirty="0"/>
          </a:p>
        </p:txBody>
      </p:sp>
      <p:pic>
        <p:nvPicPr>
          <p:cNvPr id="9" name="Kuva 8">
            <a:extLst>
              <a:ext uri="{FF2B5EF4-FFF2-40B4-BE49-F238E27FC236}">
                <a16:creationId xmlns:a16="http://schemas.microsoft.com/office/drawing/2014/main" id="{965610FE-CC9D-4A33-8C87-5AE290F95EE0}"/>
              </a:ext>
            </a:extLst>
          </p:cNvPr>
          <p:cNvPicPr>
            <a:picLocks noChangeAspect="1"/>
          </p:cNvPicPr>
          <p:nvPr/>
        </p:nvPicPr>
        <p:blipFill>
          <a:blip r:embed="rId2"/>
          <a:stretch>
            <a:fillRect/>
          </a:stretch>
        </p:blipFill>
        <p:spPr>
          <a:xfrm>
            <a:off x="5039256" y="914400"/>
            <a:ext cx="2952887" cy="3063128"/>
          </a:xfrm>
          <a:prstGeom prst="rect">
            <a:avLst/>
          </a:prstGeom>
        </p:spPr>
      </p:pic>
      <p:pic>
        <p:nvPicPr>
          <p:cNvPr id="10" name="Kuva 9">
            <a:extLst>
              <a:ext uri="{FF2B5EF4-FFF2-40B4-BE49-F238E27FC236}">
                <a16:creationId xmlns:a16="http://schemas.microsoft.com/office/drawing/2014/main" id="{865F96E7-3BD2-4594-8984-9BCBC08F5F5D}"/>
              </a:ext>
            </a:extLst>
          </p:cNvPr>
          <p:cNvPicPr>
            <a:picLocks noChangeAspect="1"/>
          </p:cNvPicPr>
          <p:nvPr/>
        </p:nvPicPr>
        <p:blipFill>
          <a:blip r:embed="rId3"/>
          <a:stretch>
            <a:fillRect/>
          </a:stretch>
        </p:blipFill>
        <p:spPr>
          <a:xfrm>
            <a:off x="8158893" y="1805421"/>
            <a:ext cx="2841981" cy="4749612"/>
          </a:xfrm>
          <a:prstGeom prst="rect">
            <a:avLst/>
          </a:prstGeom>
        </p:spPr>
      </p:pic>
    </p:spTree>
    <p:extLst>
      <p:ext uri="{BB962C8B-B14F-4D97-AF65-F5344CB8AC3E}">
        <p14:creationId xmlns:p14="http://schemas.microsoft.com/office/powerpoint/2010/main" val="4200918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1731628" cy="369332"/>
          </a:xfrm>
          <a:prstGeom prst="rect">
            <a:avLst/>
          </a:prstGeom>
          <a:noFill/>
        </p:spPr>
        <p:txBody>
          <a:bodyPr wrap="none" rtlCol="0">
            <a:spAutoFit/>
          </a:bodyPr>
          <a:lstStyle/>
          <a:p>
            <a:r>
              <a:rPr lang="fi-FI" dirty="0" err="1"/>
              <a:t>Example</a:t>
            </a:r>
            <a:r>
              <a:rPr lang="fi-FI" dirty="0"/>
              <a:t>: Person</a:t>
            </a:r>
          </a:p>
        </p:txBody>
      </p:sp>
      <p:pic>
        <p:nvPicPr>
          <p:cNvPr id="2" name="Kuva 1">
            <a:extLst>
              <a:ext uri="{FF2B5EF4-FFF2-40B4-BE49-F238E27FC236}">
                <a16:creationId xmlns:a16="http://schemas.microsoft.com/office/drawing/2014/main" id="{2CC10EB9-449D-41D5-9248-6E4AC264A317}"/>
              </a:ext>
            </a:extLst>
          </p:cNvPr>
          <p:cNvPicPr>
            <a:picLocks noChangeAspect="1"/>
          </p:cNvPicPr>
          <p:nvPr/>
        </p:nvPicPr>
        <p:blipFill>
          <a:blip r:embed="rId2"/>
          <a:stretch>
            <a:fillRect/>
          </a:stretch>
        </p:blipFill>
        <p:spPr>
          <a:xfrm>
            <a:off x="4963477" y="883851"/>
            <a:ext cx="4695585" cy="2979220"/>
          </a:xfrm>
          <a:prstGeom prst="rect">
            <a:avLst/>
          </a:prstGeom>
        </p:spPr>
      </p:pic>
      <p:pic>
        <p:nvPicPr>
          <p:cNvPr id="7" name="Kuva 6">
            <a:extLst>
              <a:ext uri="{FF2B5EF4-FFF2-40B4-BE49-F238E27FC236}">
                <a16:creationId xmlns:a16="http://schemas.microsoft.com/office/drawing/2014/main" id="{738549F2-D41C-43F9-A0B1-A1EA6467CE15}"/>
              </a:ext>
            </a:extLst>
          </p:cNvPr>
          <p:cNvPicPr>
            <a:picLocks noChangeAspect="1"/>
          </p:cNvPicPr>
          <p:nvPr/>
        </p:nvPicPr>
        <p:blipFill>
          <a:blip r:embed="rId3"/>
          <a:stretch>
            <a:fillRect/>
          </a:stretch>
        </p:blipFill>
        <p:spPr>
          <a:xfrm>
            <a:off x="5039255" y="4041756"/>
            <a:ext cx="3638019" cy="2495068"/>
          </a:xfrm>
          <a:prstGeom prst="rect">
            <a:avLst/>
          </a:prstGeom>
        </p:spPr>
      </p:pic>
    </p:spTree>
    <p:extLst>
      <p:ext uri="{BB962C8B-B14F-4D97-AF65-F5344CB8AC3E}">
        <p14:creationId xmlns:p14="http://schemas.microsoft.com/office/powerpoint/2010/main" val="2017612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C38AB697-48A9-416F-A4EF-695C00B59274}"/>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4" name="Kuva 3">
            <a:extLst>
              <a:ext uri="{FF2B5EF4-FFF2-40B4-BE49-F238E27FC236}">
                <a16:creationId xmlns:a16="http://schemas.microsoft.com/office/drawing/2014/main" id="{2AD7C2BE-7518-43C1-BB0E-CBABE5F2B751}"/>
              </a:ext>
            </a:extLst>
          </p:cNvPr>
          <p:cNvPicPr>
            <a:picLocks noChangeAspect="1"/>
          </p:cNvPicPr>
          <p:nvPr/>
        </p:nvPicPr>
        <p:blipFill>
          <a:blip r:embed="rId2"/>
          <a:stretch>
            <a:fillRect/>
          </a:stretch>
        </p:blipFill>
        <p:spPr>
          <a:xfrm>
            <a:off x="6215363" y="719538"/>
            <a:ext cx="4213024" cy="5614585"/>
          </a:xfrm>
          <a:prstGeom prst="rect">
            <a:avLst/>
          </a:prstGeom>
        </p:spPr>
      </p:pic>
    </p:spTree>
    <p:extLst>
      <p:ext uri="{BB962C8B-B14F-4D97-AF65-F5344CB8AC3E}">
        <p14:creationId xmlns:p14="http://schemas.microsoft.com/office/powerpoint/2010/main" val="1262133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7" name="Kuva 6">
            <a:extLst>
              <a:ext uri="{FF2B5EF4-FFF2-40B4-BE49-F238E27FC236}">
                <a16:creationId xmlns:a16="http://schemas.microsoft.com/office/drawing/2014/main" id="{A098D3E2-93EC-4FB7-B96F-FF420F1E94EC}"/>
              </a:ext>
            </a:extLst>
          </p:cNvPr>
          <p:cNvPicPr>
            <a:picLocks noChangeAspect="1"/>
          </p:cNvPicPr>
          <p:nvPr/>
        </p:nvPicPr>
        <p:blipFill>
          <a:blip r:embed="rId2"/>
          <a:stretch>
            <a:fillRect/>
          </a:stretch>
        </p:blipFill>
        <p:spPr>
          <a:xfrm>
            <a:off x="6096000" y="821732"/>
            <a:ext cx="4114900" cy="5483818"/>
          </a:xfrm>
          <a:prstGeom prst="rect">
            <a:avLst/>
          </a:prstGeom>
        </p:spPr>
      </p:pic>
    </p:spTree>
    <p:extLst>
      <p:ext uri="{BB962C8B-B14F-4D97-AF65-F5344CB8AC3E}">
        <p14:creationId xmlns:p14="http://schemas.microsoft.com/office/powerpoint/2010/main" val="2084785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3CB60522-FB58-4ABB-9003-AF0575CFDF7A}"/>
              </a:ext>
            </a:extLst>
          </p:cNvPr>
          <p:cNvPicPr>
            <a:picLocks noChangeAspect="1"/>
          </p:cNvPicPr>
          <p:nvPr/>
        </p:nvPicPr>
        <p:blipFill>
          <a:blip r:embed="rId2"/>
          <a:stretch>
            <a:fillRect/>
          </a:stretch>
        </p:blipFill>
        <p:spPr>
          <a:xfrm>
            <a:off x="5991522" y="810028"/>
            <a:ext cx="4048476" cy="5495522"/>
          </a:xfrm>
          <a:prstGeom prst="rect">
            <a:avLst/>
          </a:prstGeom>
        </p:spPr>
      </p:pic>
    </p:spTree>
    <p:extLst>
      <p:ext uri="{BB962C8B-B14F-4D97-AF65-F5344CB8AC3E}">
        <p14:creationId xmlns:p14="http://schemas.microsoft.com/office/powerpoint/2010/main" val="2407744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27E0FB2B-A951-400E-99DC-B47DAEE8A330}"/>
              </a:ext>
            </a:extLst>
          </p:cNvPr>
          <p:cNvPicPr>
            <a:picLocks noChangeAspect="1"/>
          </p:cNvPicPr>
          <p:nvPr/>
        </p:nvPicPr>
        <p:blipFill>
          <a:blip r:embed="rId2"/>
          <a:stretch>
            <a:fillRect/>
          </a:stretch>
        </p:blipFill>
        <p:spPr>
          <a:xfrm>
            <a:off x="6348825" y="879773"/>
            <a:ext cx="4178858" cy="5723405"/>
          </a:xfrm>
          <a:prstGeom prst="rect">
            <a:avLst/>
          </a:prstGeom>
        </p:spPr>
      </p:pic>
    </p:spTree>
    <p:extLst>
      <p:ext uri="{BB962C8B-B14F-4D97-AF65-F5344CB8AC3E}">
        <p14:creationId xmlns:p14="http://schemas.microsoft.com/office/powerpoint/2010/main" val="2591622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A05322B3-0AA4-4CB8-8F55-1C3DACD2BC71}"/>
              </a:ext>
            </a:extLst>
          </p:cNvPr>
          <p:cNvPicPr>
            <a:picLocks noChangeAspect="1"/>
          </p:cNvPicPr>
          <p:nvPr/>
        </p:nvPicPr>
        <p:blipFill>
          <a:blip r:embed="rId2"/>
          <a:stretch>
            <a:fillRect/>
          </a:stretch>
        </p:blipFill>
        <p:spPr>
          <a:xfrm>
            <a:off x="6348825" y="771524"/>
            <a:ext cx="4118062" cy="5619351"/>
          </a:xfrm>
          <a:prstGeom prst="rect">
            <a:avLst/>
          </a:prstGeom>
        </p:spPr>
      </p:pic>
    </p:spTree>
    <p:extLst>
      <p:ext uri="{BB962C8B-B14F-4D97-AF65-F5344CB8AC3E}">
        <p14:creationId xmlns:p14="http://schemas.microsoft.com/office/powerpoint/2010/main" val="40296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E6E46602-DF23-4607-9420-39661EF91959}"/>
              </a:ext>
            </a:extLst>
          </p:cNvPr>
          <p:cNvPicPr>
            <a:picLocks noChangeAspect="1"/>
          </p:cNvPicPr>
          <p:nvPr/>
        </p:nvPicPr>
        <p:blipFill>
          <a:blip r:embed="rId2"/>
          <a:stretch>
            <a:fillRect/>
          </a:stretch>
        </p:blipFill>
        <p:spPr>
          <a:xfrm>
            <a:off x="6677025" y="914400"/>
            <a:ext cx="4103583" cy="5624667"/>
          </a:xfrm>
          <a:prstGeom prst="rect">
            <a:avLst/>
          </a:prstGeom>
        </p:spPr>
      </p:pic>
    </p:spTree>
    <p:extLst>
      <p:ext uri="{BB962C8B-B14F-4D97-AF65-F5344CB8AC3E}">
        <p14:creationId xmlns:p14="http://schemas.microsoft.com/office/powerpoint/2010/main" val="3649612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5F567244-7DD3-44C4-9E6F-94FEECF07F5D}"/>
              </a:ext>
            </a:extLst>
          </p:cNvPr>
          <p:cNvPicPr>
            <a:picLocks noChangeAspect="1"/>
          </p:cNvPicPr>
          <p:nvPr/>
        </p:nvPicPr>
        <p:blipFill>
          <a:blip r:embed="rId2"/>
          <a:stretch>
            <a:fillRect/>
          </a:stretch>
        </p:blipFill>
        <p:spPr>
          <a:xfrm>
            <a:off x="6329775" y="727818"/>
            <a:ext cx="4103583" cy="5615429"/>
          </a:xfrm>
          <a:prstGeom prst="rect">
            <a:avLst/>
          </a:prstGeom>
        </p:spPr>
      </p:pic>
    </p:spTree>
    <p:extLst>
      <p:ext uri="{BB962C8B-B14F-4D97-AF65-F5344CB8AC3E}">
        <p14:creationId xmlns:p14="http://schemas.microsoft.com/office/powerpoint/2010/main" val="3586972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831923B7-3B9F-42CA-A4FD-D5B3AFA9CB61}"/>
              </a:ext>
            </a:extLst>
          </p:cNvPr>
          <p:cNvPicPr>
            <a:picLocks noChangeAspect="1"/>
          </p:cNvPicPr>
          <p:nvPr/>
        </p:nvPicPr>
        <p:blipFill>
          <a:blip r:embed="rId2"/>
          <a:stretch>
            <a:fillRect/>
          </a:stretch>
        </p:blipFill>
        <p:spPr>
          <a:xfrm>
            <a:off x="6153150" y="748034"/>
            <a:ext cx="4094566" cy="5752695"/>
          </a:xfrm>
          <a:prstGeom prst="rect">
            <a:avLst/>
          </a:prstGeom>
        </p:spPr>
      </p:pic>
    </p:spTree>
    <p:extLst>
      <p:ext uri="{BB962C8B-B14F-4D97-AF65-F5344CB8AC3E}">
        <p14:creationId xmlns:p14="http://schemas.microsoft.com/office/powerpoint/2010/main" val="17220152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18BBA399-433A-4C86-9DAC-41BBA5D39326}"/>
              </a:ext>
            </a:extLst>
          </p:cNvPr>
          <p:cNvPicPr>
            <a:picLocks noChangeAspect="1"/>
          </p:cNvPicPr>
          <p:nvPr/>
        </p:nvPicPr>
        <p:blipFill>
          <a:blip r:embed="rId2"/>
          <a:stretch>
            <a:fillRect/>
          </a:stretch>
        </p:blipFill>
        <p:spPr>
          <a:xfrm>
            <a:off x="6096000" y="914400"/>
            <a:ext cx="4114800" cy="5535975"/>
          </a:xfrm>
          <a:prstGeom prst="rect">
            <a:avLst/>
          </a:prstGeom>
        </p:spPr>
      </p:pic>
    </p:spTree>
    <p:extLst>
      <p:ext uri="{BB962C8B-B14F-4D97-AF65-F5344CB8AC3E}">
        <p14:creationId xmlns:p14="http://schemas.microsoft.com/office/powerpoint/2010/main" val="1998708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DE7EB70C-8A28-44E3-8A4D-7F876F0902BF}"/>
              </a:ext>
            </a:extLst>
          </p:cNvPr>
          <p:cNvPicPr>
            <a:picLocks noChangeAspect="1"/>
          </p:cNvPicPr>
          <p:nvPr/>
        </p:nvPicPr>
        <p:blipFill>
          <a:blip r:embed="rId2"/>
          <a:stretch>
            <a:fillRect/>
          </a:stretch>
        </p:blipFill>
        <p:spPr>
          <a:xfrm>
            <a:off x="6096000" y="733425"/>
            <a:ext cx="4518035" cy="5815038"/>
          </a:xfrm>
          <a:prstGeom prst="rect">
            <a:avLst/>
          </a:prstGeom>
        </p:spPr>
      </p:pic>
    </p:spTree>
    <p:extLst>
      <p:ext uri="{BB962C8B-B14F-4D97-AF65-F5344CB8AC3E}">
        <p14:creationId xmlns:p14="http://schemas.microsoft.com/office/powerpoint/2010/main" val="624391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6743</TotalTime>
  <Words>2802</Words>
  <Application>Microsoft Office PowerPoint</Application>
  <PresentationFormat>Laajakuva</PresentationFormat>
  <Paragraphs>650</Paragraphs>
  <Slides>91</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91</vt:i4>
      </vt:variant>
    </vt:vector>
  </HeadingPairs>
  <TitlesOfParts>
    <vt:vector size="96"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839</cp:revision>
  <dcterms:created xsi:type="dcterms:W3CDTF">2017-12-07T08:30:07Z</dcterms:created>
  <dcterms:modified xsi:type="dcterms:W3CDTF">2018-02-09T11:52:58Z</dcterms:modified>
</cp:coreProperties>
</file>